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73" r:id="rId4"/>
  </p:sldMasterIdLst>
  <p:notesMasterIdLst>
    <p:notesMasterId r:id="rId26"/>
  </p:notesMasterIdLst>
  <p:sldIdLst>
    <p:sldId id="293" r:id="rId5"/>
    <p:sldId id="278" r:id="rId6"/>
    <p:sldId id="257" r:id="rId7"/>
    <p:sldId id="260" r:id="rId8"/>
    <p:sldId id="261" r:id="rId9"/>
    <p:sldId id="284" r:id="rId10"/>
    <p:sldId id="282" r:id="rId11"/>
    <p:sldId id="266" r:id="rId12"/>
    <p:sldId id="269" r:id="rId13"/>
    <p:sldId id="294" r:id="rId14"/>
    <p:sldId id="287" r:id="rId15"/>
    <p:sldId id="288" r:id="rId16"/>
    <p:sldId id="270" r:id="rId17"/>
    <p:sldId id="275" r:id="rId18"/>
    <p:sldId id="279" r:id="rId19"/>
    <p:sldId id="285" r:id="rId20"/>
    <p:sldId id="289" r:id="rId21"/>
    <p:sldId id="290" r:id="rId22"/>
    <p:sldId id="291" r:id="rId23"/>
    <p:sldId id="283" r:id="rId24"/>
    <p:sldId id="292"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000"/>
    <a:srgbClr val="00A2E8"/>
    <a:srgbClr val="FF7F2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0" d="100"/>
          <a:sy n="100" d="100"/>
        </p:scale>
        <p:origin x="1776"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chael" userId="c0b2f5fd-c79d-4a32-ae23-7f814d561aa1" providerId="ADAL" clId="{2538B912-93A5-4E41-92D8-56C944679087}"/>
    <pc:docChg chg="undo custSel addSld delSld modSld">
      <pc:chgData name="Michael" userId="c0b2f5fd-c79d-4a32-ae23-7f814d561aa1" providerId="ADAL" clId="{2538B912-93A5-4E41-92D8-56C944679087}" dt="2020-12-09T13:36:49.863" v="473"/>
      <pc:docMkLst>
        <pc:docMk/>
      </pc:docMkLst>
      <pc:sldChg chg="modSp mod">
        <pc:chgData name="Michael" userId="c0b2f5fd-c79d-4a32-ae23-7f814d561aa1" providerId="ADAL" clId="{2538B912-93A5-4E41-92D8-56C944679087}" dt="2020-12-09T13:36:16.995" v="469" actId="207"/>
        <pc:sldMkLst>
          <pc:docMk/>
          <pc:sldMk cId="3210531079" sldId="275"/>
        </pc:sldMkLst>
        <pc:spChg chg="mod">
          <ac:chgData name="Michael" userId="c0b2f5fd-c79d-4a32-ae23-7f814d561aa1" providerId="ADAL" clId="{2538B912-93A5-4E41-92D8-56C944679087}" dt="2020-12-09T13:36:16.995" v="469" actId="207"/>
          <ac:spMkLst>
            <pc:docMk/>
            <pc:sldMk cId="3210531079" sldId="275"/>
            <ac:spMk id="5" creationId="{B4C9CDC2-85F6-471F-8EEF-1D255E7D36FD}"/>
          </ac:spMkLst>
        </pc:spChg>
      </pc:sldChg>
      <pc:sldChg chg="delSp modSp mod">
        <pc:chgData name="Michael" userId="c0b2f5fd-c79d-4a32-ae23-7f814d561aa1" providerId="ADAL" clId="{2538B912-93A5-4E41-92D8-56C944679087}" dt="2020-12-09T13:35:44.842" v="468" actId="5793"/>
        <pc:sldMkLst>
          <pc:docMk/>
          <pc:sldMk cId="3793501157" sldId="279"/>
        </pc:sldMkLst>
        <pc:spChg chg="mod">
          <ac:chgData name="Michael" userId="c0b2f5fd-c79d-4a32-ae23-7f814d561aa1" providerId="ADAL" clId="{2538B912-93A5-4E41-92D8-56C944679087}" dt="2020-12-09T13:35:44.842" v="468" actId="5793"/>
          <ac:spMkLst>
            <pc:docMk/>
            <pc:sldMk cId="3793501157" sldId="279"/>
            <ac:spMk id="3" creationId="{8A2941D0-DC6A-4120-8C8A-94833AC49AF3}"/>
          </ac:spMkLst>
        </pc:spChg>
        <pc:picChg chg="del mod">
          <ac:chgData name="Michael" userId="c0b2f5fd-c79d-4a32-ae23-7f814d561aa1" providerId="ADAL" clId="{2538B912-93A5-4E41-92D8-56C944679087}" dt="2020-12-09T13:35:34.143" v="459" actId="478"/>
          <ac:picMkLst>
            <pc:docMk/>
            <pc:sldMk cId="3793501157" sldId="279"/>
            <ac:picMk id="5" creationId="{A9C72CB3-19BE-4A5D-834E-FB5FFF8CB24D}"/>
          </ac:picMkLst>
        </pc:picChg>
      </pc:sldChg>
      <pc:sldChg chg="modSp mod">
        <pc:chgData name="Michael" userId="c0b2f5fd-c79d-4a32-ae23-7f814d561aa1" providerId="ADAL" clId="{2538B912-93A5-4E41-92D8-56C944679087}" dt="2020-12-09T13:31:04.495" v="385" actId="14100"/>
        <pc:sldMkLst>
          <pc:docMk/>
          <pc:sldMk cId="2727581872" sldId="285"/>
        </pc:sldMkLst>
        <pc:picChg chg="mod">
          <ac:chgData name="Michael" userId="c0b2f5fd-c79d-4a32-ae23-7f814d561aa1" providerId="ADAL" clId="{2538B912-93A5-4E41-92D8-56C944679087}" dt="2020-12-09T13:31:04.495" v="385" actId="14100"/>
          <ac:picMkLst>
            <pc:docMk/>
            <pc:sldMk cId="2727581872" sldId="285"/>
            <ac:picMk id="4" creationId="{FFF1AFAD-AC85-4DAF-A365-77AF7E207500}"/>
          </ac:picMkLst>
        </pc:picChg>
      </pc:sldChg>
      <pc:sldChg chg="addSp delSp modSp del mod modNotesTx">
        <pc:chgData name="Michael" userId="c0b2f5fd-c79d-4a32-ae23-7f814d561aa1" providerId="ADAL" clId="{2538B912-93A5-4E41-92D8-56C944679087}" dt="2020-12-09T13:24:16.721" v="146" actId="47"/>
        <pc:sldMkLst>
          <pc:docMk/>
          <pc:sldMk cId="1919614912" sldId="286"/>
        </pc:sldMkLst>
        <pc:spChg chg="add del mod">
          <ac:chgData name="Michael" userId="c0b2f5fd-c79d-4a32-ae23-7f814d561aa1" providerId="ADAL" clId="{2538B912-93A5-4E41-92D8-56C944679087}" dt="2020-12-09T13:21:46.380" v="126" actId="21"/>
          <ac:spMkLst>
            <pc:docMk/>
            <pc:sldMk cId="1919614912" sldId="286"/>
            <ac:spMk id="2" creationId="{9B4B87E7-B574-42BB-8310-76974D148A83}"/>
          </ac:spMkLst>
        </pc:spChg>
        <pc:spChg chg="mod">
          <ac:chgData name="Michael" userId="c0b2f5fd-c79d-4a32-ae23-7f814d561aa1" providerId="ADAL" clId="{2538B912-93A5-4E41-92D8-56C944679087}" dt="2020-12-09T13:21:11.774" v="106" actId="1076"/>
          <ac:spMkLst>
            <pc:docMk/>
            <pc:sldMk cId="1919614912" sldId="286"/>
            <ac:spMk id="5" creationId="{D3D04E19-AB9D-4DBD-9FA9-133FB312412B}"/>
          </ac:spMkLst>
        </pc:spChg>
        <pc:spChg chg="mod">
          <ac:chgData name="Michael" userId="c0b2f5fd-c79d-4a32-ae23-7f814d561aa1" providerId="ADAL" clId="{2538B912-93A5-4E41-92D8-56C944679087}" dt="2020-12-09T13:21:11.774" v="106" actId="1076"/>
          <ac:spMkLst>
            <pc:docMk/>
            <pc:sldMk cId="1919614912" sldId="286"/>
            <ac:spMk id="7" creationId="{11B6D214-5528-4228-9F57-269D538B05A5}"/>
          </ac:spMkLst>
        </pc:spChg>
        <pc:spChg chg="mod">
          <ac:chgData name="Michael" userId="c0b2f5fd-c79d-4a32-ae23-7f814d561aa1" providerId="ADAL" clId="{2538B912-93A5-4E41-92D8-56C944679087}" dt="2020-12-09T13:21:26.627" v="125" actId="20577"/>
          <ac:spMkLst>
            <pc:docMk/>
            <pc:sldMk cId="1919614912" sldId="286"/>
            <ac:spMk id="8" creationId="{19C30C9D-F0F8-4D1C-9BDD-695CF5DE6CAF}"/>
          </ac:spMkLst>
        </pc:spChg>
        <pc:spChg chg="del mod">
          <ac:chgData name="Michael" userId="c0b2f5fd-c79d-4a32-ae23-7f814d561aa1" providerId="ADAL" clId="{2538B912-93A5-4E41-92D8-56C944679087}" dt="2020-12-09T13:17:51.776" v="19"/>
          <ac:spMkLst>
            <pc:docMk/>
            <pc:sldMk cId="1919614912" sldId="286"/>
            <ac:spMk id="9" creationId="{68E93620-27A3-4AC9-8F31-DE850FC45E8F}"/>
          </ac:spMkLst>
        </pc:spChg>
        <pc:spChg chg="add mod">
          <ac:chgData name="Michael" userId="c0b2f5fd-c79d-4a32-ae23-7f814d561aa1" providerId="ADAL" clId="{2538B912-93A5-4E41-92D8-56C944679087}" dt="2020-12-09T13:19:21.276" v="71" actId="207"/>
          <ac:spMkLst>
            <pc:docMk/>
            <pc:sldMk cId="1919614912" sldId="286"/>
            <ac:spMk id="10" creationId="{5261AF22-32ED-48B0-A96F-4DAD5F650263}"/>
          </ac:spMkLst>
        </pc:spChg>
        <pc:spChg chg="add mod">
          <ac:chgData name="Michael" userId="c0b2f5fd-c79d-4a32-ae23-7f814d561aa1" providerId="ADAL" clId="{2538B912-93A5-4E41-92D8-56C944679087}" dt="2020-12-09T13:19:40.743" v="81" actId="20577"/>
          <ac:spMkLst>
            <pc:docMk/>
            <pc:sldMk cId="1919614912" sldId="286"/>
            <ac:spMk id="11" creationId="{347F991D-450D-4E76-8B75-88DCFF7ADBD2}"/>
          </ac:spMkLst>
        </pc:spChg>
        <pc:spChg chg="add mod">
          <ac:chgData name="Michael" userId="c0b2f5fd-c79d-4a32-ae23-7f814d561aa1" providerId="ADAL" clId="{2538B912-93A5-4E41-92D8-56C944679087}" dt="2020-12-09T13:20:05.248" v="97" actId="20577"/>
          <ac:spMkLst>
            <pc:docMk/>
            <pc:sldMk cId="1919614912" sldId="286"/>
            <ac:spMk id="12" creationId="{323CB413-6B51-4C83-9678-26109D6D7885}"/>
          </ac:spMkLst>
        </pc:spChg>
        <pc:spChg chg="add mod">
          <ac:chgData name="Michael" userId="c0b2f5fd-c79d-4a32-ae23-7f814d561aa1" providerId="ADAL" clId="{2538B912-93A5-4E41-92D8-56C944679087}" dt="2020-12-09T13:20:21.285" v="99" actId="1076"/>
          <ac:spMkLst>
            <pc:docMk/>
            <pc:sldMk cId="1919614912" sldId="286"/>
            <ac:spMk id="13" creationId="{EF4F345D-D18B-4BD8-BF20-327D76D9DABA}"/>
          </ac:spMkLst>
        </pc:spChg>
        <pc:spChg chg="add mod">
          <ac:chgData name="Michael" userId="c0b2f5fd-c79d-4a32-ae23-7f814d561aa1" providerId="ADAL" clId="{2538B912-93A5-4E41-92D8-56C944679087}" dt="2020-12-09T13:20:21.285" v="99" actId="1076"/>
          <ac:spMkLst>
            <pc:docMk/>
            <pc:sldMk cId="1919614912" sldId="286"/>
            <ac:spMk id="14" creationId="{506AC2EC-986C-4791-B0A9-94AD07B1138D}"/>
          </ac:spMkLst>
        </pc:spChg>
        <pc:spChg chg="add mod">
          <ac:chgData name="Michael" userId="c0b2f5fd-c79d-4a32-ae23-7f814d561aa1" providerId="ADAL" clId="{2538B912-93A5-4E41-92D8-56C944679087}" dt="2020-12-09T13:20:21.285" v="99" actId="1076"/>
          <ac:spMkLst>
            <pc:docMk/>
            <pc:sldMk cId="1919614912" sldId="286"/>
            <ac:spMk id="15" creationId="{95D1BA1E-E7CA-46D7-B5EF-5BA572FFF381}"/>
          </ac:spMkLst>
        </pc:spChg>
        <pc:picChg chg="mod">
          <ac:chgData name="Michael" userId="c0b2f5fd-c79d-4a32-ae23-7f814d561aa1" providerId="ADAL" clId="{2538B912-93A5-4E41-92D8-56C944679087}" dt="2020-12-09T13:17:56.855" v="53" actId="1035"/>
          <ac:picMkLst>
            <pc:docMk/>
            <pc:sldMk cId="1919614912" sldId="286"/>
            <ac:picMk id="4" creationId="{10D60B4E-FC0D-466C-AA92-D3B9868D582E}"/>
          </ac:picMkLst>
        </pc:picChg>
        <pc:picChg chg="mod">
          <ac:chgData name="Michael" userId="c0b2f5fd-c79d-4a32-ae23-7f814d561aa1" providerId="ADAL" clId="{2538B912-93A5-4E41-92D8-56C944679087}" dt="2020-12-09T13:17:56.855" v="53" actId="1035"/>
          <ac:picMkLst>
            <pc:docMk/>
            <pc:sldMk cId="1919614912" sldId="286"/>
            <ac:picMk id="6" creationId="{BF16B501-7918-4B9C-8A1C-B09F0A48ED97}"/>
          </ac:picMkLst>
        </pc:picChg>
      </pc:sldChg>
      <pc:sldChg chg="addSp delSp modSp add mod">
        <pc:chgData name="Michael" userId="c0b2f5fd-c79d-4a32-ae23-7f814d561aa1" providerId="ADAL" clId="{2538B912-93A5-4E41-92D8-56C944679087}" dt="2020-12-09T13:24:22.987" v="148" actId="478"/>
        <pc:sldMkLst>
          <pc:docMk/>
          <pc:sldMk cId="1363573299" sldId="289"/>
        </pc:sldMkLst>
        <pc:spChg chg="add del mod">
          <ac:chgData name="Michael" userId="c0b2f5fd-c79d-4a32-ae23-7f814d561aa1" providerId="ADAL" clId="{2538B912-93A5-4E41-92D8-56C944679087}" dt="2020-12-09T13:24:20.397" v="147" actId="478"/>
          <ac:spMkLst>
            <pc:docMk/>
            <pc:sldMk cId="1363573299" sldId="289"/>
            <ac:spMk id="2" creationId="{B39A2795-AB87-48B9-8C40-C0CAA080A608}"/>
          </ac:spMkLst>
        </pc:spChg>
        <pc:spChg chg="mod">
          <ac:chgData name="Michael" userId="c0b2f5fd-c79d-4a32-ae23-7f814d561aa1" providerId="ADAL" clId="{2538B912-93A5-4E41-92D8-56C944679087}" dt="2020-12-09T13:22:51.298" v="141" actId="207"/>
          <ac:spMkLst>
            <pc:docMk/>
            <pc:sldMk cId="1363573299" sldId="289"/>
            <ac:spMk id="10" creationId="{5261AF22-32ED-48B0-A96F-4DAD5F650263}"/>
          </ac:spMkLst>
        </pc:spChg>
        <pc:spChg chg="mod">
          <ac:chgData name="Michael" userId="c0b2f5fd-c79d-4a32-ae23-7f814d561aa1" providerId="ADAL" clId="{2538B912-93A5-4E41-92D8-56C944679087}" dt="2020-12-09T13:22:51.298" v="141" actId="207"/>
          <ac:spMkLst>
            <pc:docMk/>
            <pc:sldMk cId="1363573299" sldId="289"/>
            <ac:spMk id="11" creationId="{347F991D-450D-4E76-8B75-88DCFF7ADBD2}"/>
          </ac:spMkLst>
        </pc:spChg>
        <pc:spChg chg="mod">
          <ac:chgData name="Michael" userId="c0b2f5fd-c79d-4a32-ae23-7f814d561aa1" providerId="ADAL" clId="{2538B912-93A5-4E41-92D8-56C944679087}" dt="2020-12-09T13:22:51.298" v="141" actId="207"/>
          <ac:spMkLst>
            <pc:docMk/>
            <pc:sldMk cId="1363573299" sldId="289"/>
            <ac:spMk id="12" creationId="{323CB413-6B51-4C83-9678-26109D6D7885}"/>
          </ac:spMkLst>
        </pc:spChg>
        <pc:spChg chg="mod">
          <ac:chgData name="Michael" userId="c0b2f5fd-c79d-4a32-ae23-7f814d561aa1" providerId="ADAL" clId="{2538B912-93A5-4E41-92D8-56C944679087}" dt="2020-12-09T13:24:08.234" v="144" actId="207"/>
          <ac:spMkLst>
            <pc:docMk/>
            <pc:sldMk cId="1363573299" sldId="289"/>
            <ac:spMk id="13" creationId="{EF4F345D-D18B-4BD8-BF20-327D76D9DABA}"/>
          </ac:spMkLst>
        </pc:spChg>
        <pc:spChg chg="mod">
          <ac:chgData name="Michael" userId="c0b2f5fd-c79d-4a32-ae23-7f814d561aa1" providerId="ADAL" clId="{2538B912-93A5-4E41-92D8-56C944679087}" dt="2020-12-09T13:24:08.234" v="144" actId="207"/>
          <ac:spMkLst>
            <pc:docMk/>
            <pc:sldMk cId="1363573299" sldId="289"/>
            <ac:spMk id="14" creationId="{506AC2EC-986C-4791-B0A9-94AD07B1138D}"/>
          </ac:spMkLst>
        </pc:spChg>
        <pc:spChg chg="mod">
          <ac:chgData name="Michael" userId="c0b2f5fd-c79d-4a32-ae23-7f814d561aa1" providerId="ADAL" clId="{2538B912-93A5-4E41-92D8-56C944679087}" dt="2020-12-09T13:24:08.234" v="144" actId="207"/>
          <ac:spMkLst>
            <pc:docMk/>
            <pc:sldMk cId="1363573299" sldId="289"/>
            <ac:spMk id="15" creationId="{95D1BA1E-E7CA-46D7-B5EF-5BA572FFF381}"/>
          </ac:spMkLst>
        </pc:spChg>
        <pc:spChg chg="add del mod">
          <ac:chgData name="Michael" userId="c0b2f5fd-c79d-4a32-ae23-7f814d561aa1" providerId="ADAL" clId="{2538B912-93A5-4E41-92D8-56C944679087}" dt="2020-12-09T13:24:22.987" v="148" actId="478"/>
          <ac:spMkLst>
            <pc:docMk/>
            <pc:sldMk cId="1363573299" sldId="289"/>
            <ac:spMk id="16" creationId="{1314F545-358E-47DD-884A-6F15D24D2311}"/>
          </ac:spMkLst>
        </pc:spChg>
      </pc:sldChg>
      <pc:sldChg chg="addSp modSp add mod">
        <pc:chgData name="Michael" userId="c0b2f5fd-c79d-4a32-ae23-7f814d561aa1" providerId="ADAL" clId="{2538B912-93A5-4E41-92D8-56C944679087}" dt="2020-12-09T13:30:44.528" v="384" actId="207"/>
        <pc:sldMkLst>
          <pc:docMk/>
          <pc:sldMk cId="1873492727" sldId="290"/>
        </pc:sldMkLst>
        <pc:spChg chg="mod">
          <ac:chgData name="Michael" userId="c0b2f5fd-c79d-4a32-ae23-7f814d561aa1" providerId="ADAL" clId="{2538B912-93A5-4E41-92D8-56C944679087}" dt="2020-12-09T13:25:40.388" v="242" actId="14100"/>
          <ac:spMkLst>
            <pc:docMk/>
            <pc:sldMk cId="1873492727" sldId="290"/>
            <ac:spMk id="2" creationId="{B39A2795-AB87-48B9-8C40-C0CAA080A608}"/>
          </ac:spMkLst>
        </pc:spChg>
        <pc:spChg chg="add mod">
          <ac:chgData name="Michael" userId="c0b2f5fd-c79d-4a32-ae23-7f814d561aa1" providerId="ADAL" clId="{2538B912-93A5-4E41-92D8-56C944679087}" dt="2020-12-09T13:30:44.528" v="384" actId="207"/>
          <ac:spMkLst>
            <pc:docMk/>
            <pc:sldMk cId="1873492727" sldId="290"/>
            <ac:spMk id="17" creationId="{9BFECC8E-9507-4C1B-82C5-44A31E343370}"/>
          </ac:spMkLst>
        </pc:spChg>
      </pc:sldChg>
      <pc:sldChg chg="add">
        <pc:chgData name="Michael" userId="c0b2f5fd-c79d-4a32-ae23-7f814d561aa1" providerId="ADAL" clId="{2538B912-93A5-4E41-92D8-56C944679087}" dt="2020-12-09T13:36:37.369" v="470"/>
        <pc:sldMkLst>
          <pc:docMk/>
          <pc:sldMk cId="1645122684" sldId="291"/>
        </pc:sldMkLst>
      </pc:sldChg>
      <pc:sldChg chg="delSp new mod modClrScheme chgLayout">
        <pc:chgData name="Michael" userId="c0b2f5fd-c79d-4a32-ae23-7f814d561aa1" providerId="ADAL" clId="{2538B912-93A5-4E41-92D8-56C944679087}" dt="2020-12-09T13:36:43.702" v="472" actId="700"/>
        <pc:sldMkLst>
          <pc:docMk/>
          <pc:sldMk cId="1278357539" sldId="292"/>
        </pc:sldMkLst>
        <pc:spChg chg="del">
          <ac:chgData name="Michael" userId="c0b2f5fd-c79d-4a32-ae23-7f814d561aa1" providerId="ADAL" clId="{2538B912-93A5-4E41-92D8-56C944679087}" dt="2020-12-09T13:36:43.702" v="472" actId="700"/>
          <ac:spMkLst>
            <pc:docMk/>
            <pc:sldMk cId="1278357539" sldId="292"/>
            <ac:spMk id="2" creationId="{36D5ADEE-4CCB-4300-921E-111855C322DF}"/>
          </ac:spMkLst>
        </pc:spChg>
        <pc:spChg chg="del">
          <ac:chgData name="Michael" userId="c0b2f5fd-c79d-4a32-ae23-7f814d561aa1" providerId="ADAL" clId="{2538B912-93A5-4E41-92D8-56C944679087}" dt="2020-12-09T13:36:43.702" v="472" actId="700"/>
          <ac:spMkLst>
            <pc:docMk/>
            <pc:sldMk cId="1278357539" sldId="292"/>
            <ac:spMk id="3" creationId="{F31A0D18-C2C6-4AAA-9EA2-56FABB0BA3D5}"/>
          </ac:spMkLst>
        </pc:spChg>
      </pc:sldChg>
      <pc:sldChg chg="add">
        <pc:chgData name="Michael" userId="c0b2f5fd-c79d-4a32-ae23-7f814d561aa1" providerId="ADAL" clId="{2538B912-93A5-4E41-92D8-56C944679087}" dt="2020-12-09T13:36:49.863" v="473"/>
        <pc:sldMkLst>
          <pc:docMk/>
          <pc:sldMk cId="1521301975" sldId="293"/>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55C817-0DD4-48A1-ACD3-08EEDF310479}" type="datetimeFigureOut">
              <a:rPr lang="en-US" smtClean="0"/>
              <a:t>8/18/2021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35974DA-AFE5-42E0-BE59-9D064EC1C315}" type="slidenum">
              <a:rPr lang="en-US" smtClean="0"/>
              <a:t>‹#›</a:t>
            </a:fld>
            <a:endParaRPr lang="en-US"/>
          </a:p>
        </p:txBody>
      </p:sp>
    </p:spTree>
    <p:extLst>
      <p:ext uri="{BB962C8B-B14F-4D97-AF65-F5344CB8AC3E}">
        <p14:creationId xmlns:p14="http://schemas.microsoft.com/office/powerpoint/2010/main" val="33319407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Below you can see the visual difference of packed and not packed files. The packed example shows the teal color at 0.8 and it is obvious that the color is very uniform showing that it is not actually random. The not packed example shows that same teal color at 0.8 but you can see that there are many more lines and inconsistencies which tells us that it is actually random and not just made to look that way.</a:t>
            </a:r>
            <a:endParaRPr lang="en-US" dirty="0">
              <a:cs typeface="Calibri"/>
            </a:endParaRPr>
          </a:p>
        </p:txBody>
      </p:sp>
      <p:sp>
        <p:nvSpPr>
          <p:cNvPr id="4" name="Slide Number Placeholder 3"/>
          <p:cNvSpPr>
            <a:spLocks noGrp="1"/>
          </p:cNvSpPr>
          <p:nvPr>
            <p:ph type="sldNum" sz="quarter" idx="5"/>
          </p:nvPr>
        </p:nvSpPr>
        <p:spPr/>
        <p:txBody>
          <a:bodyPr/>
          <a:lstStyle/>
          <a:p>
            <a:fld id="{535974DA-AFE5-42E0-BE59-9D064EC1C315}" type="slidenum">
              <a:rPr lang="en-US" smtClean="0"/>
              <a:t>17</a:t>
            </a:fld>
            <a:endParaRPr lang="en-US"/>
          </a:p>
        </p:txBody>
      </p:sp>
    </p:spTree>
    <p:extLst>
      <p:ext uri="{BB962C8B-B14F-4D97-AF65-F5344CB8AC3E}">
        <p14:creationId xmlns:p14="http://schemas.microsoft.com/office/powerpoint/2010/main" val="28867296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Below you can see the visual difference of packed and not packed files. The packed example shows the teal color at 0.8 and it is obvious that the color is very uniform showing that it is not actually random. The not packed example shows that same teal color at 0.8 but you can see that there are many more lines and inconsistencies which tells us that it is actually random and not just made to look that way.</a:t>
            </a:r>
            <a:endParaRPr lang="en-US" dirty="0">
              <a:cs typeface="Calibri"/>
            </a:endParaRPr>
          </a:p>
        </p:txBody>
      </p:sp>
      <p:sp>
        <p:nvSpPr>
          <p:cNvPr id="4" name="Slide Number Placeholder 3"/>
          <p:cNvSpPr>
            <a:spLocks noGrp="1"/>
          </p:cNvSpPr>
          <p:nvPr>
            <p:ph type="sldNum" sz="quarter" idx="5"/>
          </p:nvPr>
        </p:nvSpPr>
        <p:spPr/>
        <p:txBody>
          <a:bodyPr/>
          <a:lstStyle/>
          <a:p>
            <a:fld id="{535974DA-AFE5-42E0-BE59-9D064EC1C315}" type="slidenum">
              <a:rPr lang="en-US" smtClean="0"/>
              <a:t>18</a:t>
            </a:fld>
            <a:endParaRPr lang="en-US"/>
          </a:p>
        </p:txBody>
      </p:sp>
    </p:spTree>
    <p:extLst>
      <p:ext uri="{BB962C8B-B14F-4D97-AF65-F5344CB8AC3E}">
        <p14:creationId xmlns:p14="http://schemas.microsoft.com/office/powerpoint/2010/main" val="365777502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8932558" y="5870575"/>
            <a:ext cx="1600200" cy="377825"/>
          </a:xfrm>
        </p:spPr>
        <p:txBody>
          <a:bodyPr/>
          <a:lstStyle/>
          <a:p>
            <a:fld id="{ED291B17-9318-49DB-B28B-6E5994AE9581}" type="datetime1">
              <a:rPr lang="en-US" smtClean="0"/>
              <a:t>8/18/2021</a:t>
            </a:fld>
            <a:endParaRPr lang="en-US"/>
          </a:p>
        </p:txBody>
      </p:sp>
      <p:sp>
        <p:nvSpPr>
          <p:cNvPr id="5" name="Footer Placeholder 4"/>
          <p:cNvSpPr>
            <a:spLocks noGrp="1"/>
          </p:cNvSpPr>
          <p:nvPr>
            <p:ph type="ftr" sz="quarter" idx="11"/>
          </p:nvPr>
        </p:nvSpPr>
        <p:spPr>
          <a:xfrm>
            <a:off x="3962399" y="5870575"/>
            <a:ext cx="4893958" cy="377825"/>
          </a:xfrm>
        </p:spPr>
        <p:txBody>
          <a:bodyPr/>
          <a:lstStyle/>
          <a:p>
            <a:endParaRPr lang="en-US"/>
          </a:p>
        </p:txBody>
      </p:sp>
      <p:sp>
        <p:nvSpPr>
          <p:cNvPr id="6" name="Slide Number Placeholder 5"/>
          <p:cNvSpPr>
            <a:spLocks noGrp="1"/>
          </p:cNvSpPr>
          <p:nvPr>
            <p:ph type="sldNum" sz="quarter" idx="12"/>
          </p:nvPr>
        </p:nvSpPr>
        <p:spPr>
          <a:xfrm>
            <a:off x="10608958" y="5870575"/>
            <a:ext cx="551167" cy="377825"/>
          </a:xfrm>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920175435"/>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1114063" y="5132191"/>
            <a:ext cx="10131427" cy="566738"/>
          </a:xfrm>
        </p:spPr>
        <p:txBody>
          <a:bodyPr anchor="b">
            <a:normAutofit/>
          </a:bodyPr>
          <a:lstStyle>
            <a:lvl1pPr algn="l">
              <a:defRPr sz="2400" b="0"/>
            </a:lvl1pPr>
          </a:lstStyle>
          <a:p>
            <a:r>
              <a:rPr lang="en-US"/>
              <a:t>Click to edit Master title style</a:t>
            </a:r>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1114063" y="5698929"/>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9017923" y="6269901"/>
            <a:ext cx="1600200" cy="377825"/>
          </a:xfrm>
        </p:spPr>
        <p:txBody>
          <a:bodyPr/>
          <a:lstStyle/>
          <a:p>
            <a:fld id="{ED291B17-9318-49DB-B28B-6E5994AE9581}" type="datetime1">
              <a:rPr lang="en-US" smtClean="0"/>
              <a:t>8/18/2021</a:t>
            </a:fld>
            <a:endParaRPr lang="en-US"/>
          </a:p>
        </p:txBody>
      </p:sp>
      <p:sp>
        <p:nvSpPr>
          <p:cNvPr id="6" name="Footer Placeholder 5"/>
          <p:cNvSpPr>
            <a:spLocks noGrp="1"/>
          </p:cNvSpPr>
          <p:nvPr>
            <p:ph type="ftr" sz="quarter" idx="11"/>
          </p:nvPr>
        </p:nvSpPr>
        <p:spPr>
          <a:xfrm>
            <a:off x="1114063" y="6269901"/>
            <a:ext cx="7827659" cy="377825"/>
          </a:xfrm>
        </p:spPr>
        <p:txBody>
          <a:bodyPr/>
          <a:lstStyle/>
          <a:p>
            <a:endParaRPr lang="en-US"/>
          </a:p>
        </p:txBody>
      </p:sp>
      <p:sp>
        <p:nvSpPr>
          <p:cNvPr id="7" name="Slide Number Placeholder 6"/>
          <p:cNvSpPr>
            <a:spLocks noGrp="1"/>
          </p:cNvSpPr>
          <p:nvPr>
            <p:ph type="sldNum" sz="quarter" idx="12"/>
          </p:nvPr>
        </p:nvSpPr>
        <p:spPr>
          <a:xfrm>
            <a:off x="10694323" y="6269901"/>
            <a:ext cx="551167" cy="377825"/>
          </a:xfrm>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575889842"/>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D291B17-9318-49DB-B28B-6E5994AE9581}" type="datetime1">
              <a:rPr lang="en-US" smtClean="0"/>
              <a:t>8/18/2021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415778496"/>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D291B17-9318-49DB-B28B-6E5994AE9581}" type="datetime1">
              <a:rPr lang="en-US" smtClean="0"/>
              <a:t>8/18/2021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4024928151"/>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D291B17-9318-49DB-B28B-6E5994AE9581}" type="datetime1">
              <a:rPr lang="en-US" smtClean="0"/>
              <a:t>8/18/2021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713760344"/>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D291B17-9318-49DB-B28B-6E5994AE9581}" type="datetime1">
              <a:rPr lang="en-US" smtClean="0"/>
              <a:t>8/18/2021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223552318"/>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D291B17-9318-49DB-B28B-6E5994AE9581}" type="datetime1">
              <a:rPr lang="en-US" smtClean="0"/>
              <a:t>8/18/2021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2226475743"/>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CED4963-E985-44C4-B8C4-FDD613B7C2F8}" type="datetime1">
              <a:rPr lang="en-US" smtClean="0"/>
              <a:t>8/18/2021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a:p>
        </p:txBody>
      </p:sp>
      <p:sp>
        <p:nvSpPr>
          <p:cNvPr id="8" name="Title 1"/>
          <p:cNvSpPr>
            <a:spLocks noGrp="1"/>
          </p:cNvSpPr>
          <p:nvPr>
            <p:ph type="title"/>
          </p:nvPr>
        </p:nvSpPr>
        <p:spPr>
          <a:xfrm>
            <a:off x="685801" y="609600"/>
            <a:ext cx="10131425" cy="1456267"/>
          </a:xfrm>
        </p:spPr>
        <p:txBody>
          <a:bodyPr/>
          <a:lstStyle/>
          <a:p>
            <a:r>
              <a:rPr lang="en-US"/>
              <a:t>Click to edit Master title style</a:t>
            </a:r>
          </a:p>
        </p:txBody>
      </p:sp>
    </p:spTree>
    <p:extLst>
      <p:ext uri="{BB962C8B-B14F-4D97-AF65-F5344CB8AC3E}">
        <p14:creationId xmlns:p14="http://schemas.microsoft.com/office/powerpoint/2010/main" val="29272483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D291B17-9318-49DB-B28B-6E5994AE9581}" type="datetime1">
              <a:rPr lang="en-US" smtClean="0"/>
              <a:t>8/18/2021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41231769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8DD82B9-B8EE-4375-B6FF-88FA6ABB15D9}" type="datetime1">
              <a:rPr lang="en-US" smtClean="0"/>
              <a:t>8/18/2021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41944614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2497495-0637-405E-AE64-5CC7506D51F5}" type="datetime1">
              <a:rPr lang="en-US" smtClean="0"/>
              <a:t>8/18/2021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40246934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BFFD690-9426-415D-8B65-26881E07B2D4}" type="datetime1">
              <a:rPr lang="en-US" smtClean="0"/>
              <a:t>8/18/2021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2190862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85802" y="175550"/>
            <a:ext cx="10131425" cy="802511"/>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82620" y="1359196"/>
            <a:ext cx="499692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1" y="2066082"/>
            <a:ext cx="4996923" cy="372511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818713" y="1367663"/>
            <a:ext cx="499692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18713" y="2066082"/>
            <a:ext cx="4995334" cy="372511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4C4989A-474C-40DE-95B9-011C28B71673}" type="datetime1">
              <a:rPr lang="en-US" smtClean="0"/>
              <a:t>8/18/2021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9756635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DB4ED54-5B5E-4A04-93D3-5772E3CE3818}" type="datetime1">
              <a:rPr lang="en-US" smtClean="0"/>
              <a:t>8/18/2021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4383604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4EDE50D6-574B-40AF-946F-D52A04ADE379}" type="datetime1">
              <a:rPr lang="en-US" smtClean="0"/>
              <a:t>8/18/2021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4153310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82884F1-FFEA-405F-9602-3DCA865EDA4E}" type="datetime1">
              <a:rPr lang="en-US" smtClean="0"/>
              <a:t>8/18/2021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a:p>
        </p:txBody>
      </p:sp>
    </p:spTree>
    <p:extLst>
      <p:ext uri="{BB962C8B-B14F-4D97-AF65-F5344CB8AC3E}">
        <p14:creationId xmlns:p14="http://schemas.microsoft.com/office/powerpoint/2010/main" val="12240590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8/18/2021</a:t>
            </a:fld>
            <a:endParaRPr lang="en-US"/>
          </a:p>
        </p:txBody>
      </p:sp>
      <p:sp>
        <p:nvSpPr>
          <p:cNvPr id="6" name="Footer Placeholder 5"/>
          <p:cNvSpPr>
            <a:spLocks noGrp="1"/>
          </p:cNvSpPr>
          <p:nvPr>
            <p:ph type="ftr" sz="quarter" idx="11"/>
          </p:nvPr>
        </p:nvSpPr>
        <p:spPr/>
        <p:txBody>
          <a:bodyPr/>
          <a:lstStyle/>
          <a:p>
            <a:pPr algn="l"/>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9848039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ED291B17-9318-49DB-B28B-6E5994AE9581}" type="datetime1">
              <a:rPr lang="en-US" smtClean="0"/>
              <a:t>8/18/2021</a:t>
            </a:fld>
            <a:endParaRPr lang="en-US"/>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3A98EE3D-8CD1-4C3F-BD1C-C98C9596463C}" type="slidenum">
              <a:rPr lang="en-US" smtClean="0"/>
              <a:t>‹#›</a:t>
            </a:fld>
            <a:endParaRPr lang="en-US"/>
          </a:p>
        </p:txBody>
      </p:sp>
    </p:spTree>
    <p:extLst>
      <p:ext uri="{BB962C8B-B14F-4D97-AF65-F5344CB8AC3E}">
        <p14:creationId xmlns:p14="http://schemas.microsoft.com/office/powerpoint/2010/main" val="213907053"/>
      </p:ext>
    </p:extLst>
  </p:cSld>
  <p:clrMap bg1="dk1" tx1="lt1" bg2="dk2" tx2="lt2" accent1="accent1" accent2="accent2" accent3="accent3" accent4="accent4" accent5="accent5" accent6="accent6" hlink="hlink" folHlink="folHlink"/>
  <p:sldLayoutIdLst>
    <p:sldLayoutId id="2147483874" r:id="rId1"/>
    <p:sldLayoutId id="2147483875" r:id="rId2"/>
    <p:sldLayoutId id="2147483876" r:id="rId3"/>
    <p:sldLayoutId id="2147483877" r:id="rId4"/>
    <p:sldLayoutId id="2147483878" r:id="rId5"/>
    <p:sldLayoutId id="2147483879" r:id="rId6"/>
    <p:sldLayoutId id="2147483880" r:id="rId7"/>
    <p:sldLayoutId id="2147483881" r:id="rId8"/>
    <p:sldLayoutId id="2147483882" r:id="rId9"/>
    <p:sldLayoutId id="2147483883" r:id="rId10"/>
    <p:sldLayoutId id="2147483884" r:id="rId11"/>
    <p:sldLayoutId id="2147483885" r:id="rId12"/>
    <p:sldLayoutId id="2147483886" r:id="rId13"/>
    <p:sldLayoutId id="2147483887" r:id="rId14"/>
    <p:sldLayoutId id="2147483888" r:id="rId15"/>
    <p:sldLayoutId id="2147483889" r:id="rId16"/>
    <p:sldLayoutId id="2147483890" r:id="rId17"/>
  </p:sldLayoutIdLst>
  <p:hf sldNum="0" hdr="0" ftr="0" dt="0"/>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hyperlink" Target="https://docs.microsoft.com/en-us/windows/win32/api/libloaderapi/nf-libloaderapi-lockresource" TargetMode="External"/><Relationship Id="rId5" Type="http://schemas.openxmlformats.org/officeDocument/2006/relationships/hyperlink" Target="https://docs.microsoft.com/en-us/windows/win32/api/libloaderapi/nf-libloaderapi-loadresource" TargetMode="External"/><Relationship Id="rId4" Type="http://schemas.openxmlformats.org/officeDocument/2006/relationships/image" Target="../media/image1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2" Type="http://schemas.openxmlformats.org/officeDocument/2006/relationships/hyperlink" Target="mailto:michael.lester.5@us.af.mil"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13019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73B8BA3-150F-48DB-91CD-97A8DB28A83D}"/>
              </a:ext>
            </a:extLst>
          </p:cNvPr>
          <p:cNvSpPr>
            <a:spLocks noGrp="1"/>
          </p:cNvSpPr>
          <p:nvPr>
            <p:ph type="title"/>
          </p:nvPr>
        </p:nvSpPr>
        <p:spPr/>
        <p:txBody>
          <a:bodyPr/>
          <a:lstStyle/>
          <a:p>
            <a:r>
              <a:rPr lang="en-US" dirty="0"/>
              <a:t>Using Yara on Memory Dumps</a:t>
            </a:r>
          </a:p>
        </p:txBody>
      </p:sp>
      <p:sp>
        <p:nvSpPr>
          <p:cNvPr id="7" name="Text Placeholder 6">
            <a:extLst>
              <a:ext uri="{FF2B5EF4-FFF2-40B4-BE49-F238E27FC236}">
                <a16:creationId xmlns:a16="http://schemas.microsoft.com/office/drawing/2014/main" id="{43C66908-375C-4561-8A8D-518B2DF6DCF5}"/>
              </a:ext>
            </a:extLst>
          </p:cNvPr>
          <p:cNvSpPr>
            <a:spLocks noGrp="1"/>
          </p:cNvSpPr>
          <p:nvPr>
            <p:ph type="body" idx="1"/>
          </p:nvPr>
        </p:nvSpPr>
        <p:spPr/>
        <p:txBody>
          <a:bodyPr/>
          <a:lstStyle/>
          <a:p>
            <a:r>
              <a:rPr lang="en-US" dirty="0"/>
              <a:t>Description</a:t>
            </a:r>
          </a:p>
        </p:txBody>
      </p:sp>
      <p:sp>
        <p:nvSpPr>
          <p:cNvPr id="5" name="Content Placeholder 4">
            <a:extLst>
              <a:ext uri="{FF2B5EF4-FFF2-40B4-BE49-F238E27FC236}">
                <a16:creationId xmlns:a16="http://schemas.microsoft.com/office/drawing/2014/main" id="{D321E2F2-EF90-4448-B0A8-01483C0E6961}"/>
              </a:ext>
            </a:extLst>
          </p:cNvPr>
          <p:cNvSpPr>
            <a:spLocks noGrp="1"/>
          </p:cNvSpPr>
          <p:nvPr>
            <p:ph sz="half" idx="2"/>
          </p:nvPr>
        </p:nvSpPr>
        <p:spPr/>
        <p:txBody>
          <a:bodyPr anchor="t"/>
          <a:lstStyle/>
          <a:p>
            <a:r>
              <a:rPr lang="en-US" dirty="0"/>
              <a:t>Packing is designed to mitigate static signatures</a:t>
            </a:r>
          </a:p>
          <a:p>
            <a:r>
              <a:rPr lang="en-US" dirty="0"/>
              <a:t>On disk, no signatures</a:t>
            </a:r>
          </a:p>
          <a:p>
            <a:r>
              <a:rPr lang="en-US" dirty="0"/>
              <a:t>Once unpacked, malware is </a:t>
            </a:r>
            <a:r>
              <a:rPr lang="en-US" dirty="0" err="1"/>
              <a:t>unobfuscated</a:t>
            </a:r>
            <a:r>
              <a:rPr lang="en-US" dirty="0"/>
              <a:t> in memory</a:t>
            </a:r>
          </a:p>
          <a:p>
            <a:r>
              <a:rPr lang="en-US" dirty="0"/>
              <a:t>YARA signatures can then be used to scan memory or memory dumps</a:t>
            </a:r>
          </a:p>
        </p:txBody>
      </p:sp>
      <p:sp>
        <p:nvSpPr>
          <p:cNvPr id="8" name="Text Placeholder 7">
            <a:extLst>
              <a:ext uri="{FF2B5EF4-FFF2-40B4-BE49-F238E27FC236}">
                <a16:creationId xmlns:a16="http://schemas.microsoft.com/office/drawing/2014/main" id="{3EAB7325-1A9E-49E0-990D-1B83B6AE0155}"/>
              </a:ext>
            </a:extLst>
          </p:cNvPr>
          <p:cNvSpPr>
            <a:spLocks noGrp="1"/>
          </p:cNvSpPr>
          <p:nvPr>
            <p:ph type="body" sz="quarter" idx="3"/>
          </p:nvPr>
        </p:nvSpPr>
        <p:spPr/>
        <p:txBody>
          <a:bodyPr/>
          <a:lstStyle/>
          <a:p>
            <a:r>
              <a:rPr lang="en-US" dirty="0"/>
              <a:t>Steps</a:t>
            </a:r>
          </a:p>
        </p:txBody>
      </p:sp>
      <p:sp>
        <p:nvSpPr>
          <p:cNvPr id="9" name="Content Placeholder 8">
            <a:extLst>
              <a:ext uri="{FF2B5EF4-FFF2-40B4-BE49-F238E27FC236}">
                <a16:creationId xmlns:a16="http://schemas.microsoft.com/office/drawing/2014/main" id="{B9BC9BAB-B3E0-4F30-B064-8C01ECED4786}"/>
              </a:ext>
            </a:extLst>
          </p:cNvPr>
          <p:cNvSpPr>
            <a:spLocks noGrp="1"/>
          </p:cNvSpPr>
          <p:nvPr>
            <p:ph sz="quarter" idx="4"/>
          </p:nvPr>
        </p:nvSpPr>
        <p:spPr>
          <a:xfrm>
            <a:off x="5818713" y="2066082"/>
            <a:ext cx="6039912" cy="3725118"/>
          </a:xfrm>
        </p:spPr>
        <p:txBody>
          <a:bodyPr/>
          <a:lstStyle/>
          <a:p>
            <a:pPr marL="342900" indent="-342900">
              <a:buFont typeface="+mj-lt"/>
              <a:buAutoNum type="arabicPeriod"/>
            </a:pPr>
            <a:r>
              <a:rPr lang="en-US" dirty="0"/>
              <a:t>Leverage a light-weight memory dumping tool</a:t>
            </a:r>
          </a:p>
          <a:p>
            <a:pPr marL="800100" lvl="1" indent="-342900">
              <a:buFont typeface="+mj-lt"/>
              <a:buAutoNum type="alphaLcPeriod"/>
            </a:pPr>
            <a:r>
              <a:rPr lang="en-US" dirty="0"/>
              <a:t>ProcDump.exe works well</a:t>
            </a:r>
          </a:p>
          <a:p>
            <a:pPr marL="800100" lvl="1" indent="-342900">
              <a:buFont typeface="+mj-lt"/>
              <a:buAutoNum type="alphaLcPeriod"/>
            </a:pPr>
            <a:r>
              <a:rPr lang="en-US" dirty="0"/>
              <a:t>Metasponse has a </a:t>
            </a:r>
            <a:r>
              <a:rPr lang="en-US" dirty="0" err="1"/>
              <a:t>ProcDump</a:t>
            </a:r>
            <a:r>
              <a:rPr lang="en-US" dirty="0"/>
              <a:t> collector</a:t>
            </a:r>
          </a:p>
          <a:p>
            <a:pPr marL="342900" indent="-342900">
              <a:buFont typeface="+mj-lt"/>
              <a:buAutoNum type="arabicPeriod"/>
            </a:pPr>
            <a:r>
              <a:rPr lang="en-US" dirty="0"/>
              <a:t>Pull the memory dump back</a:t>
            </a:r>
          </a:p>
          <a:p>
            <a:pPr marL="342900" indent="-342900">
              <a:buFont typeface="+mj-lt"/>
              <a:buAutoNum type="arabicPeriod"/>
            </a:pPr>
            <a:r>
              <a:rPr lang="en-US" dirty="0"/>
              <a:t>Run YARA signatures on the memory dump</a:t>
            </a:r>
          </a:p>
        </p:txBody>
      </p:sp>
    </p:spTree>
    <p:extLst>
      <p:ext uri="{BB962C8B-B14F-4D97-AF65-F5344CB8AC3E}">
        <p14:creationId xmlns:p14="http://schemas.microsoft.com/office/powerpoint/2010/main" val="23820180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8A09C1-BD3E-4CBE-9559-DCDFDE6FED8E}"/>
              </a:ext>
            </a:extLst>
          </p:cNvPr>
          <p:cNvSpPr>
            <a:spLocks noGrp="1"/>
          </p:cNvSpPr>
          <p:nvPr>
            <p:ph type="title"/>
          </p:nvPr>
        </p:nvSpPr>
        <p:spPr/>
        <p:txBody>
          <a:bodyPr/>
          <a:lstStyle/>
          <a:p>
            <a:r>
              <a:rPr lang="en-US">
                <a:cs typeface="Calibri Light"/>
              </a:rPr>
              <a:t>HOW YAra CAN BE USED TO DETECT PACKED MALWARE</a:t>
            </a:r>
            <a:endParaRPr lang="en-US"/>
          </a:p>
        </p:txBody>
      </p:sp>
      <p:sp>
        <p:nvSpPr>
          <p:cNvPr id="3" name="Content Placeholder 2">
            <a:extLst>
              <a:ext uri="{FF2B5EF4-FFF2-40B4-BE49-F238E27FC236}">
                <a16:creationId xmlns:a16="http://schemas.microsoft.com/office/drawing/2014/main" id="{8F55FD1D-CFB6-4F79-A3C2-017E81EBE736}"/>
              </a:ext>
            </a:extLst>
          </p:cNvPr>
          <p:cNvSpPr>
            <a:spLocks noGrp="1"/>
          </p:cNvSpPr>
          <p:nvPr>
            <p:ph idx="1"/>
          </p:nvPr>
        </p:nvSpPr>
        <p:spPr/>
        <p:txBody>
          <a:bodyPr anchor="t"/>
          <a:lstStyle/>
          <a:p>
            <a:r>
              <a:rPr lang="en-US" dirty="0">
                <a:ea typeface="+mn-lt"/>
                <a:cs typeface="+mn-lt"/>
              </a:rPr>
              <a:t>YARA is a tool designed to help malware researchers identify and classify malware samples.</a:t>
            </a:r>
          </a:p>
          <a:p>
            <a:pPr>
              <a:buClr>
                <a:srgbClr val="FFFFFF"/>
              </a:buClr>
            </a:pPr>
            <a:r>
              <a:rPr lang="en-US" dirty="0">
                <a:ea typeface="+mn-lt"/>
                <a:cs typeface="+mn-lt"/>
              </a:rPr>
              <a:t>The tool allows you to conduct signature-based detection of malware.</a:t>
            </a:r>
          </a:p>
          <a:p>
            <a:pPr>
              <a:buClr>
                <a:srgbClr val="FFFFFF"/>
              </a:buClr>
            </a:pPr>
            <a:r>
              <a:rPr lang="en-US" dirty="0">
                <a:cs typeface="Calibri"/>
              </a:rPr>
              <a:t>You can write your own rules, use previously written rules, or automatically generate rules that are essentially </a:t>
            </a:r>
            <a:r>
              <a:rPr lang="en-US" dirty="0" err="1">
                <a:cs typeface="Calibri"/>
              </a:rPr>
              <a:t>boolean</a:t>
            </a:r>
            <a:r>
              <a:rPr lang="en-US" dirty="0">
                <a:cs typeface="Calibri"/>
              </a:rPr>
              <a:t> expressions.                                                                                      </a:t>
            </a:r>
          </a:p>
          <a:p>
            <a:pPr>
              <a:buClr>
                <a:srgbClr val="FFFFFF"/>
              </a:buClr>
            </a:pPr>
            <a:endParaRPr lang="en-US" dirty="0">
              <a:cs typeface="Calibri"/>
            </a:endParaRPr>
          </a:p>
        </p:txBody>
      </p:sp>
    </p:spTree>
    <p:extLst>
      <p:ext uri="{BB962C8B-B14F-4D97-AF65-F5344CB8AC3E}">
        <p14:creationId xmlns:p14="http://schemas.microsoft.com/office/powerpoint/2010/main" val="5183529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6C3924-CA8A-4B03-8EAB-8CD7C4324404}"/>
              </a:ext>
            </a:extLst>
          </p:cNvPr>
          <p:cNvSpPr>
            <a:spLocks noGrp="1"/>
          </p:cNvSpPr>
          <p:nvPr>
            <p:ph type="title"/>
          </p:nvPr>
        </p:nvSpPr>
        <p:spPr/>
        <p:txBody>
          <a:bodyPr/>
          <a:lstStyle/>
          <a:p>
            <a:r>
              <a:rPr lang="en-US">
                <a:latin typeface="Calibri"/>
                <a:cs typeface="Calibri"/>
              </a:rPr>
              <a:t>Yara example</a:t>
            </a:r>
            <a:endParaRPr lang="en-US" dirty="0">
              <a:latin typeface="Calibri"/>
              <a:cs typeface="Calibri"/>
            </a:endParaRPr>
          </a:p>
        </p:txBody>
      </p:sp>
      <p:sp>
        <p:nvSpPr>
          <p:cNvPr id="4" name="Text Placeholder 3">
            <a:extLst>
              <a:ext uri="{FF2B5EF4-FFF2-40B4-BE49-F238E27FC236}">
                <a16:creationId xmlns:a16="http://schemas.microsoft.com/office/drawing/2014/main" id="{A2BED032-BF8B-4FCF-8FC3-F372750365FC}"/>
              </a:ext>
            </a:extLst>
          </p:cNvPr>
          <p:cNvSpPr>
            <a:spLocks noGrp="1"/>
          </p:cNvSpPr>
          <p:nvPr>
            <p:ph type="body" idx="1"/>
          </p:nvPr>
        </p:nvSpPr>
        <p:spPr/>
        <p:txBody>
          <a:bodyPr/>
          <a:lstStyle/>
          <a:p>
            <a:r>
              <a:rPr lang="en-US" dirty="0"/>
              <a:t>Description</a:t>
            </a:r>
          </a:p>
        </p:txBody>
      </p:sp>
      <p:sp>
        <p:nvSpPr>
          <p:cNvPr id="3" name="Content Placeholder 2">
            <a:extLst>
              <a:ext uri="{FF2B5EF4-FFF2-40B4-BE49-F238E27FC236}">
                <a16:creationId xmlns:a16="http://schemas.microsoft.com/office/drawing/2014/main" id="{4495017D-5770-4497-BDAB-E7761D64DBF6}"/>
              </a:ext>
            </a:extLst>
          </p:cNvPr>
          <p:cNvSpPr>
            <a:spLocks noGrp="1"/>
          </p:cNvSpPr>
          <p:nvPr>
            <p:ph sz="half" idx="2"/>
          </p:nvPr>
        </p:nvSpPr>
        <p:spPr/>
        <p:txBody>
          <a:bodyPr anchor="t">
            <a:normAutofit/>
          </a:bodyPr>
          <a:lstStyle/>
          <a:p>
            <a:r>
              <a:rPr lang="en-US" sz="1400" dirty="0">
                <a:ea typeface="+mn-lt"/>
                <a:cs typeface="+mn-lt"/>
              </a:rPr>
              <a:t>YARA rules contain three parts:</a:t>
            </a:r>
          </a:p>
          <a:p>
            <a:pPr lvl="1">
              <a:buFont typeface="+mj-lt"/>
              <a:buAutoNum type="arabicPeriod"/>
            </a:pPr>
            <a:r>
              <a:rPr lang="en-US" sz="1200" dirty="0">
                <a:ea typeface="+mn-lt"/>
                <a:cs typeface="+mn-lt"/>
              </a:rPr>
              <a:t>Metadata</a:t>
            </a:r>
          </a:p>
          <a:p>
            <a:pPr lvl="1">
              <a:buFont typeface="+mj-lt"/>
              <a:buAutoNum type="arabicPeriod"/>
            </a:pPr>
            <a:r>
              <a:rPr lang="en-US" sz="1200" dirty="0">
                <a:ea typeface="+mn-lt"/>
                <a:cs typeface="+mn-lt"/>
              </a:rPr>
              <a:t>Strings</a:t>
            </a:r>
          </a:p>
          <a:p>
            <a:pPr lvl="1">
              <a:buFont typeface="+mj-lt"/>
              <a:buAutoNum type="arabicPeriod"/>
            </a:pPr>
            <a:r>
              <a:rPr lang="en-US" sz="1200" dirty="0">
                <a:ea typeface="+mn-lt"/>
                <a:cs typeface="+mn-lt"/>
              </a:rPr>
              <a:t>Conditions</a:t>
            </a:r>
          </a:p>
          <a:p>
            <a:r>
              <a:rPr lang="en-US" sz="1400" dirty="0">
                <a:ea typeface="+mn-lt"/>
                <a:cs typeface="+mn-lt"/>
              </a:rPr>
              <a:t>This rule will alert when any of the strings in this rule are found</a:t>
            </a:r>
          </a:p>
          <a:p>
            <a:r>
              <a:rPr lang="en-US" sz="1400" dirty="0">
                <a:ea typeface="+mn-lt"/>
                <a:cs typeface="+mn-lt"/>
              </a:rPr>
              <a:t>$a and $b are hex strings that represent binary contents</a:t>
            </a:r>
          </a:p>
          <a:p>
            <a:r>
              <a:rPr lang="en-US" sz="1400" dirty="0">
                <a:ea typeface="+mn-lt"/>
                <a:cs typeface="+mn-lt"/>
              </a:rPr>
              <a:t>$c is an ASCII string</a:t>
            </a:r>
          </a:p>
        </p:txBody>
      </p:sp>
      <p:sp>
        <p:nvSpPr>
          <p:cNvPr id="5" name="Text Placeholder 4">
            <a:extLst>
              <a:ext uri="{FF2B5EF4-FFF2-40B4-BE49-F238E27FC236}">
                <a16:creationId xmlns:a16="http://schemas.microsoft.com/office/drawing/2014/main" id="{44F833C9-B921-4F56-8AF0-F0A8F1F1B893}"/>
              </a:ext>
            </a:extLst>
          </p:cNvPr>
          <p:cNvSpPr>
            <a:spLocks noGrp="1"/>
          </p:cNvSpPr>
          <p:nvPr>
            <p:ph type="body" sz="quarter" idx="3"/>
          </p:nvPr>
        </p:nvSpPr>
        <p:spPr/>
        <p:txBody>
          <a:bodyPr/>
          <a:lstStyle/>
          <a:p>
            <a:r>
              <a:rPr lang="en-US" dirty="0"/>
              <a:t>Example</a:t>
            </a:r>
          </a:p>
        </p:txBody>
      </p:sp>
      <p:sp>
        <p:nvSpPr>
          <p:cNvPr id="6" name="Content Placeholder 5">
            <a:extLst>
              <a:ext uri="{FF2B5EF4-FFF2-40B4-BE49-F238E27FC236}">
                <a16:creationId xmlns:a16="http://schemas.microsoft.com/office/drawing/2014/main" id="{D9C3F3E8-22ED-4891-9DAB-5D123DF02500}"/>
              </a:ext>
            </a:extLst>
          </p:cNvPr>
          <p:cNvSpPr>
            <a:spLocks noGrp="1"/>
          </p:cNvSpPr>
          <p:nvPr>
            <p:ph sz="quarter" idx="4"/>
          </p:nvPr>
        </p:nvSpPr>
        <p:spPr>
          <a:xfrm>
            <a:off x="5818713" y="2066082"/>
            <a:ext cx="6116112" cy="3725118"/>
          </a:xfrm>
        </p:spPr>
        <p:txBody>
          <a:bodyPr>
            <a:normAutofit/>
          </a:bodyPr>
          <a:lstStyle/>
          <a:p>
            <a:pPr marL="0" indent="0">
              <a:lnSpc>
                <a:spcPct val="120000"/>
              </a:lnSpc>
              <a:spcAft>
                <a:spcPts val="0"/>
              </a:spcAft>
              <a:buNone/>
            </a:pPr>
            <a:r>
              <a:rPr lang="en-US" sz="1400" dirty="0">
                <a:latin typeface="Consolas" panose="020B0609020204030204" pitchFamily="49" charset="0"/>
                <a:ea typeface="+mn-lt"/>
                <a:cs typeface="+mn-lt"/>
              </a:rPr>
              <a:t>rule </a:t>
            </a:r>
            <a:r>
              <a:rPr lang="en-US" sz="1400" dirty="0" err="1">
                <a:latin typeface="Consolas" panose="020B0609020204030204" pitchFamily="49" charset="0"/>
                <a:ea typeface="+mn-lt"/>
                <a:cs typeface="+mn-lt"/>
              </a:rPr>
              <a:t>silent_banker</a:t>
            </a:r>
            <a:r>
              <a:rPr lang="en-US" sz="1400" dirty="0">
                <a:latin typeface="Consolas" panose="020B0609020204030204" pitchFamily="49" charset="0"/>
                <a:ea typeface="+mn-lt"/>
                <a:cs typeface="+mn-lt"/>
              </a:rPr>
              <a:t> : banker {</a:t>
            </a:r>
          </a:p>
          <a:p>
            <a:pPr marL="0" indent="0">
              <a:lnSpc>
                <a:spcPct val="120000"/>
              </a:lnSpc>
              <a:spcAft>
                <a:spcPts val="0"/>
              </a:spcAft>
              <a:buNone/>
            </a:pPr>
            <a:r>
              <a:rPr lang="en-US" sz="1400" dirty="0">
                <a:latin typeface="Consolas" panose="020B0609020204030204" pitchFamily="49" charset="0"/>
                <a:ea typeface="+mn-lt"/>
                <a:cs typeface="+mn-lt"/>
              </a:rPr>
              <a:t>	meta: </a:t>
            </a:r>
          </a:p>
          <a:p>
            <a:pPr marL="0" indent="0">
              <a:lnSpc>
                <a:spcPct val="120000"/>
              </a:lnSpc>
              <a:spcAft>
                <a:spcPts val="0"/>
              </a:spcAft>
              <a:buNone/>
            </a:pPr>
            <a:r>
              <a:rPr lang="en-US" sz="1400" dirty="0">
                <a:latin typeface="Consolas" panose="020B0609020204030204" pitchFamily="49" charset="0"/>
                <a:ea typeface="+mn-lt"/>
                <a:cs typeface="+mn-lt"/>
              </a:rPr>
              <a:t>		description = "This is just an example" </a:t>
            </a:r>
          </a:p>
          <a:p>
            <a:pPr marL="0" indent="0">
              <a:lnSpc>
                <a:spcPct val="120000"/>
              </a:lnSpc>
              <a:spcAft>
                <a:spcPts val="0"/>
              </a:spcAft>
              <a:buNone/>
            </a:pPr>
            <a:r>
              <a:rPr lang="en-US" sz="1400" dirty="0">
                <a:latin typeface="Consolas" panose="020B0609020204030204" pitchFamily="49" charset="0"/>
                <a:ea typeface="+mn-lt"/>
                <a:cs typeface="+mn-lt"/>
              </a:rPr>
              <a:t>		</a:t>
            </a:r>
            <a:r>
              <a:rPr lang="en-US" sz="1400" dirty="0" err="1">
                <a:latin typeface="Consolas" panose="020B0609020204030204" pitchFamily="49" charset="0"/>
                <a:ea typeface="+mn-lt"/>
                <a:cs typeface="+mn-lt"/>
              </a:rPr>
              <a:t>threat_level</a:t>
            </a:r>
            <a:r>
              <a:rPr lang="en-US" sz="1400" dirty="0">
                <a:latin typeface="Consolas" panose="020B0609020204030204" pitchFamily="49" charset="0"/>
                <a:ea typeface="+mn-lt"/>
                <a:cs typeface="+mn-lt"/>
              </a:rPr>
              <a:t> = 3 </a:t>
            </a:r>
          </a:p>
          <a:p>
            <a:pPr marL="0" indent="0">
              <a:lnSpc>
                <a:spcPct val="120000"/>
              </a:lnSpc>
              <a:spcAft>
                <a:spcPts val="0"/>
              </a:spcAft>
              <a:buNone/>
            </a:pPr>
            <a:r>
              <a:rPr lang="en-US" sz="1400" dirty="0">
                <a:latin typeface="Consolas" panose="020B0609020204030204" pitchFamily="49" charset="0"/>
                <a:ea typeface="+mn-lt"/>
                <a:cs typeface="+mn-lt"/>
              </a:rPr>
              <a:t>		</a:t>
            </a:r>
            <a:r>
              <a:rPr lang="en-US" sz="1400" dirty="0" err="1">
                <a:latin typeface="Consolas" panose="020B0609020204030204" pitchFamily="49" charset="0"/>
                <a:ea typeface="+mn-lt"/>
                <a:cs typeface="+mn-lt"/>
              </a:rPr>
              <a:t>in_the_wild</a:t>
            </a:r>
            <a:r>
              <a:rPr lang="en-US" sz="1400" dirty="0">
                <a:latin typeface="Consolas" panose="020B0609020204030204" pitchFamily="49" charset="0"/>
                <a:ea typeface="+mn-lt"/>
                <a:cs typeface="+mn-lt"/>
              </a:rPr>
              <a:t> = true </a:t>
            </a:r>
          </a:p>
          <a:p>
            <a:pPr marL="0" indent="0">
              <a:lnSpc>
                <a:spcPct val="120000"/>
              </a:lnSpc>
              <a:spcAft>
                <a:spcPts val="0"/>
              </a:spcAft>
              <a:buNone/>
            </a:pPr>
            <a:r>
              <a:rPr lang="en-US" sz="1400" dirty="0">
                <a:latin typeface="Consolas" panose="020B0609020204030204" pitchFamily="49" charset="0"/>
                <a:ea typeface="+mn-lt"/>
                <a:cs typeface="+mn-lt"/>
              </a:rPr>
              <a:t>	strings: </a:t>
            </a:r>
          </a:p>
          <a:p>
            <a:pPr marL="0" indent="0">
              <a:lnSpc>
                <a:spcPct val="120000"/>
              </a:lnSpc>
              <a:spcAft>
                <a:spcPts val="0"/>
              </a:spcAft>
              <a:buNone/>
            </a:pPr>
            <a:r>
              <a:rPr lang="en-US" sz="1400" dirty="0">
                <a:latin typeface="Consolas" panose="020B0609020204030204" pitchFamily="49" charset="0"/>
                <a:ea typeface="+mn-lt"/>
                <a:cs typeface="+mn-lt"/>
              </a:rPr>
              <a:t>		$a = {6A 40 68 00 30 00 00 6A 14 8D 91} </a:t>
            </a:r>
          </a:p>
          <a:p>
            <a:pPr marL="0" indent="0">
              <a:lnSpc>
                <a:spcPct val="120000"/>
              </a:lnSpc>
              <a:spcAft>
                <a:spcPts val="0"/>
              </a:spcAft>
              <a:buNone/>
            </a:pPr>
            <a:r>
              <a:rPr lang="en-US" sz="1400" dirty="0">
                <a:latin typeface="Consolas" panose="020B0609020204030204" pitchFamily="49" charset="0"/>
                <a:ea typeface="+mn-lt"/>
                <a:cs typeface="+mn-lt"/>
              </a:rPr>
              <a:t>		$b = {8D 4D B0 2B C1 83 C0 27 99 6A 4E 59 F7 F9} </a:t>
            </a:r>
          </a:p>
          <a:p>
            <a:pPr marL="0" indent="0">
              <a:lnSpc>
                <a:spcPct val="120000"/>
              </a:lnSpc>
              <a:spcAft>
                <a:spcPts val="0"/>
              </a:spcAft>
              <a:buNone/>
            </a:pPr>
            <a:r>
              <a:rPr lang="en-US" sz="1400" dirty="0">
                <a:latin typeface="Consolas" panose="020B0609020204030204" pitchFamily="49" charset="0"/>
                <a:ea typeface="+mn-lt"/>
                <a:cs typeface="+mn-lt"/>
              </a:rPr>
              <a:t>		$c = "UVODFRYSIHLNWPEJXQZAKCBGMT" </a:t>
            </a:r>
          </a:p>
          <a:p>
            <a:pPr marL="0" indent="0">
              <a:lnSpc>
                <a:spcPct val="120000"/>
              </a:lnSpc>
              <a:spcAft>
                <a:spcPts val="0"/>
              </a:spcAft>
              <a:buNone/>
            </a:pPr>
            <a:r>
              <a:rPr lang="en-US" sz="1400" dirty="0">
                <a:latin typeface="Consolas" panose="020B0609020204030204" pitchFamily="49" charset="0"/>
                <a:ea typeface="+mn-lt"/>
                <a:cs typeface="+mn-lt"/>
              </a:rPr>
              <a:t>	condition: </a:t>
            </a:r>
          </a:p>
          <a:p>
            <a:pPr marL="0" indent="0">
              <a:lnSpc>
                <a:spcPct val="120000"/>
              </a:lnSpc>
              <a:spcAft>
                <a:spcPts val="0"/>
              </a:spcAft>
              <a:buNone/>
            </a:pPr>
            <a:r>
              <a:rPr lang="en-US" sz="1400" dirty="0">
                <a:latin typeface="Consolas" panose="020B0609020204030204" pitchFamily="49" charset="0"/>
                <a:ea typeface="+mn-lt"/>
                <a:cs typeface="+mn-lt"/>
              </a:rPr>
              <a:t>		$a or $b or $c </a:t>
            </a:r>
          </a:p>
          <a:p>
            <a:pPr marL="0" indent="0">
              <a:lnSpc>
                <a:spcPct val="120000"/>
              </a:lnSpc>
              <a:spcAft>
                <a:spcPts val="0"/>
              </a:spcAft>
              <a:buNone/>
            </a:pPr>
            <a:r>
              <a:rPr lang="en-US" sz="1400" dirty="0">
                <a:latin typeface="Consolas" panose="020B0609020204030204" pitchFamily="49" charset="0"/>
                <a:ea typeface="+mn-lt"/>
                <a:cs typeface="+mn-lt"/>
              </a:rPr>
              <a:t>} </a:t>
            </a:r>
          </a:p>
        </p:txBody>
      </p:sp>
    </p:spTree>
    <p:extLst>
      <p:ext uri="{BB962C8B-B14F-4D97-AF65-F5344CB8AC3E}">
        <p14:creationId xmlns:p14="http://schemas.microsoft.com/office/powerpoint/2010/main" val="32842067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6CF5DC13-3784-480C-AE2B-6C6FDE3C0BC9}"/>
              </a:ext>
            </a:extLst>
          </p:cNvPr>
          <p:cNvPicPr>
            <a:picLocks noChangeAspect="1"/>
          </p:cNvPicPr>
          <p:nvPr/>
        </p:nvPicPr>
        <p:blipFill>
          <a:blip r:embed="rId2"/>
          <a:stretch>
            <a:fillRect/>
          </a:stretch>
        </p:blipFill>
        <p:spPr>
          <a:xfrm>
            <a:off x="181231" y="1723470"/>
            <a:ext cx="11874389" cy="4563029"/>
          </a:xfrm>
          <a:prstGeom prst="rect">
            <a:avLst/>
          </a:prstGeom>
        </p:spPr>
      </p:pic>
      <p:sp>
        <p:nvSpPr>
          <p:cNvPr id="2" name="TextBox 1">
            <a:extLst>
              <a:ext uri="{FF2B5EF4-FFF2-40B4-BE49-F238E27FC236}">
                <a16:creationId xmlns:a16="http://schemas.microsoft.com/office/drawing/2014/main" id="{AC231530-941E-4A1D-81CA-F3DC8E63644D}"/>
              </a:ext>
            </a:extLst>
          </p:cNvPr>
          <p:cNvSpPr txBox="1"/>
          <p:nvPr/>
        </p:nvSpPr>
        <p:spPr>
          <a:xfrm>
            <a:off x="381395" y="1067615"/>
            <a:ext cx="7433697"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a:latin typeface="Calibri Light"/>
                <a:cs typeface="Calibri Light"/>
              </a:rPr>
              <a:t>Using YARA to Search for Signatures</a:t>
            </a:r>
          </a:p>
        </p:txBody>
      </p:sp>
    </p:spTree>
    <p:extLst>
      <p:ext uri="{BB962C8B-B14F-4D97-AF65-F5344CB8AC3E}">
        <p14:creationId xmlns:p14="http://schemas.microsoft.com/office/powerpoint/2010/main" val="20939336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373B539-BBD6-430E-8771-12457B9B9ABD}"/>
              </a:ext>
            </a:extLst>
          </p:cNvPr>
          <p:cNvSpPr txBox="1"/>
          <p:nvPr/>
        </p:nvSpPr>
        <p:spPr>
          <a:xfrm>
            <a:off x="725160" y="670619"/>
            <a:ext cx="2743199"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3600" dirty="0" err="1">
                <a:latin typeface="Calibri Light"/>
                <a:cs typeface="Calibri Light"/>
              </a:rPr>
              <a:t>XTremeRAT</a:t>
            </a:r>
            <a:endParaRPr lang="en-US" sz="3600" dirty="0">
              <a:latin typeface="Calibri Light"/>
              <a:cs typeface="Calibri Light"/>
            </a:endParaRPr>
          </a:p>
        </p:txBody>
      </p:sp>
      <p:sp>
        <p:nvSpPr>
          <p:cNvPr id="5" name="TextBox 4">
            <a:extLst>
              <a:ext uri="{FF2B5EF4-FFF2-40B4-BE49-F238E27FC236}">
                <a16:creationId xmlns:a16="http://schemas.microsoft.com/office/drawing/2014/main" id="{B4C9CDC2-85F6-471F-8EEF-1D255E7D36FD}"/>
              </a:ext>
            </a:extLst>
          </p:cNvPr>
          <p:cNvSpPr txBox="1"/>
          <p:nvPr/>
        </p:nvSpPr>
        <p:spPr>
          <a:xfrm>
            <a:off x="725214" y="2280745"/>
            <a:ext cx="11035860" cy="369331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latin typeface="Consolas"/>
              </a:rPr>
              <a:t>rule </a:t>
            </a:r>
            <a:r>
              <a:rPr lang="en-US" dirty="0" err="1">
                <a:latin typeface="Consolas"/>
              </a:rPr>
              <a:t>xtreme_rat</a:t>
            </a:r>
            <a:r>
              <a:rPr lang="en-US" dirty="0">
                <a:latin typeface="Consolas"/>
              </a:rPr>
              <a:t> : Trojan </a:t>
            </a:r>
            <a:endParaRPr lang="en-US" dirty="0">
              <a:latin typeface="Calibri" panose="020F0502020204030204"/>
              <a:cs typeface="Calibri" panose="020F0502020204030204"/>
            </a:endParaRPr>
          </a:p>
          <a:p>
            <a:r>
              <a:rPr lang="en-US" dirty="0">
                <a:latin typeface="Consolas"/>
              </a:rPr>
              <a:t>{ </a:t>
            </a:r>
            <a:endParaRPr lang="en-US" dirty="0">
              <a:latin typeface="Calibri" panose="020F0502020204030204"/>
              <a:cs typeface="Calibri"/>
            </a:endParaRPr>
          </a:p>
          <a:p>
            <a:r>
              <a:rPr lang="en-US" dirty="0">
                <a:latin typeface="Consolas"/>
              </a:rPr>
              <a:t>      meta: </a:t>
            </a:r>
            <a:endParaRPr lang="en-US" dirty="0">
              <a:latin typeface="Calibri" panose="020F0502020204030204"/>
              <a:cs typeface="Calibri"/>
            </a:endParaRPr>
          </a:p>
          <a:p>
            <a:r>
              <a:rPr lang="en-US" dirty="0">
                <a:latin typeface="Consolas"/>
              </a:rPr>
              <a:t>          author="Kevin </a:t>
            </a:r>
            <a:r>
              <a:rPr lang="en-US" dirty="0" err="1">
                <a:latin typeface="Consolas"/>
              </a:rPr>
              <a:t>Falcoz</a:t>
            </a:r>
            <a:r>
              <a:rPr lang="en-US" dirty="0">
                <a:latin typeface="Consolas"/>
              </a:rPr>
              <a:t>" </a:t>
            </a:r>
            <a:endParaRPr lang="en-US" dirty="0">
              <a:latin typeface="Calibri" panose="020F0502020204030204"/>
              <a:cs typeface="Calibri"/>
            </a:endParaRPr>
          </a:p>
          <a:p>
            <a:r>
              <a:rPr lang="en-US" dirty="0">
                <a:latin typeface="Consolas"/>
              </a:rPr>
              <a:t>          date="23/02/2013" </a:t>
            </a:r>
            <a:endParaRPr lang="en-US" dirty="0">
              <a:latin typeface="Calibri" panose="020F0502020204030204"/>
              <a:cs typeface="Calibri"/>
            </a:endParaRPr>
          </a:p>
          <a:p>
            <a:r>
              <a:rPr lang="en-US" dirty="0">
                <a:latin typeface="Consolas"/>
              </a:rPr>
              <a:t>          description="Xtreme RAT" </a:t>
            </a:r>
            <a:endParaRPr lang="en-US" dirty="0">
              <a:latin typeface="Calibri" panose="020F0502020204030204"/>
              <a:cs typeface="Calibri"/>
            </a:endParaRPr>
          </a:p>
          <a:p>
            <a:endParaRPr lang="en-US" dirty="0">
              <a:latin typeface="Consolas"/>
            </a:endParaRPr>
          </a:p>
          <a:p>
            <a:r>
              <a:rPr lang="en-US" dirty="0">
                <a:latin typeface="Consolas"/>
              </a:rPr>
              <a:t>      strings: </a:t>
            </a:r>
            <a:endParaRPr lang="en-US" dirty="0">
              <a:latin typeface="Calibri" panose="020F0502020204030204"/>
              <a:cs typeface="Calibri"/>
            </a:endParaRPr>
          </a:p>
          <a:p>
            <a:r>
              <a:rPr lang="en-US" dirty="0">
                <a:latin typeface="Consolas"/>
              </a:rPr>
              <a:t>             $signature1={58 00 54 00 52 00 45 00 4D 00 45} /*X.T.R.E.M.E*/ </a:t>
            </a:r>
            <a:endParaRPr lang="en-US" dirty="0">
              <a:latin typeface="Calibri" panose="020F0502020204030204"/>
              <a:cs typeface="Calibri"/>
            </a:endParaRPr>
          </a:p>
          <a:p>
            <a:r>
              <a:rPr lang="en-US" dirty="0">
                <a:latin typeface="Consolas"/>
              </a:rPr>
              <a:t>        </a:t>
            </a:r>
            <a:endParaRPr lang="en-US" dirty="0">
              <a:latin typeface="Calibri" panose="020F0502020204030204"/>
              <a:cs typeface="Calibri"/>
            </a:endParaRPr>
          </a:p>
          <a:p>
            <a:r>
              <a:rPr lang="en-US" dirty="0">
                <a:latin typeface="Consolas"/>
              </a:rPr>
              <a:t>      condition: </a:t>
            </a:r>
            <a:endParaRPr lang="en-US" dirty="0">
              <a:latin typeface="Calibri" panose="020F0502020204030204"/>
              <a:cs typeface="Calibri"/>
            </a:endParaRPr>
          </a:p>
          <a:p>
            <a:r>
              <a:rPr lang="en-US" dirty="0">
                <a:latin typeface="Consolas"/>
              </a:rPr>
              <a:t>             $signature1 </a:t>
            </a:r>
            <a:endParaRPr lang="en-US" dirty="0">
              <a:latin typeface="Calibri" panose="020F0502020204030204"/>
              <a:cs typeface="Calibri"/>
            </a:endParaRPr>
          </a:p>
          <a:p>
            <a:r>
              <a:rPr lang="en-US" dirty="0">
                <a:latin typeface="Consolas"/>
              </a:rPr>
              <a:t>}</a:t>
            </a:r>
            <a:endParaRPr lang="en-US" dirty="0">
              <a:cs typeface="Calibri"/>
            </a:endParaRPr>
          </a:p>
        </p:txBody>
      </p:sp>
    </p:spTree>
    <p:extLst>
      <p:ext uri="{BB962C8B-B14F-4D97-AF65-F5344CB8AC3E}">
        <p14:creationId xmlns:p14="http://schemas.microsoft.com/office/powerpoint/2010/main" val="32105310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7CE1B0-829B-4FA3-8CAC-7ED3AE5BF22B}"/>
              </a:ext>
            </a:extLst>
          </p:cNvPr>
          <p:cNvSpPr>
            <a:spLocks noGrp="1"/>
          </p:cNvSpPr>
          <p:nvPr>
            <p:ph type="title"/>
          </p:nvPr>
        </p:nvSpPr>
        <p:spPr>
          <a:xfrm>
            <a:off x="685801" y="89338"/>
            <a:ext cx="10131425" cy="1456267"/>
          </a:xfrm>
        </p:spPr>
        <p:txBody>
          <a:bodyPr/>
          <a:lstStyle/>
          <a:p>
            <a:r>
              <a:rPr lang="en-US" dirty="0">
                <a:cs typeface="Calibri Light"/>
              </a:rPr>
              <a:t>What is Shannon Entropy?</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A2941D0-DC6A-4120-8C8A-94833AC49AF3}"/>
                  </a:ext>
                </a:extLst>
              </p:cNvPr>
              <p:cNvSpPr>
                <a:spLocks noGrp="1"/>
              </p:cNvSpPr>
              <p:nvPr>
                <p:ph idx="1"/>
              </p:nvPr>
            </p:nvSpPr>
            <p:spPr>
              <a:xfrm>
                <a:off x="685801" y="1406344"/>
                <a:ext cx="10131425" cy="4894608"/>
              </a:xfrm>
            </p:spPr>
            <p:txBody>
              <a:bodyPr vert="horz" lIns="91440" tIns="45720" rIns="91440" bIns="45720" rtlCol="0" anchor="ctr">
                <a:noAutofit/>
              </a:bodyPr>
              <a:lstStyle/>
              <a:p>
                <a:pPr>
                  <a:buClr>
                    <a:srgbClr val="FFFFFF"/>
                  </a:buClr>
                </a:pPr>
                <a:r>
                  <a:rPr lang="en-US" sz="1600" dirty="0">
                    <a:latin typeface="Arial"/>
                    <a:ea typeface="+mn-lt"/>
                    <a:cs typeface="+mn-lt"/>
                  </a:rPr>
                  <a:t>In information theory, the </a:t>
                </a:r>
                <a:r>
                  <a:rPr lang="en-US" sz="1600" b="1" dirty="0">
                    <a:latin typeface="Arial"/>
                    <a:ea typeface="+mn-lt"/>
                    <a:cs typeface="+mn-lt"/>
                  </a:rPr>
                  <a:t>entropy</a:t>
                </a:r>
                <a:r>
                  <a:rPr lang="en-US" sz="1600" dirty="0">
                    <a:latin typeface="Arial"/>
                    <a:ea typeface="+mn-lt"/>
                    <a:cs typeface="+mn-lt"/>
                  </a:rPr>
                  <a:t> of a random variable is the average level of "information", "surprise", or "uncertainty" inherent in the variable's possible outcomes.</a:t>
                </a:r>
              </a:p>
              <a:p>
                <a:pPr>
                  <a:buClr>
                    <a:srgbClr val="FFFFFF"/>
                  </a:buClr>
                </a:pPr>
                <a:r>
                  <a:rPr lang="en-US" sz="1600" dirty="0">
                    <a:latin typeface="Arial"/>
                    <a:ea typeface="+mn-lt"/>
                    <a:cs typeface="+mn-lt"/>
                  </a:rPr>
                  <a:t>The Shannon entropy equation provides a way to estimate the average minimum number of bits needed to encode a string of symbols, based on the frequency of the symbols.</a:t>
                </a:r>
                <a:endParaRPr lang="en-US" sz="1600" dirty="0">
                  <a:latin typeface="Arial"/>
                  <a:cs typeface="Calibri" panose="020F0502020204030204"/>
                </a:endParaRPr>
              </a:p>
              <a:p>
                <a:pPr marL="0" indent="0">
                  <a:buClr>
                    <a:srgbClr val="FFFFFF"/>
                  </a:buClr>
                  <a:buNone/>
                </a:pPr>
                <a:endParaRPr lang="en-US" sz="1600" dirty="0">
                  <a:latin typeface="Arial"/>
                  <a:ea typeface="+mn-lt"/>
                  <a:cs typeface="+mn-lt"/>
                </a:endParaRPr>
              </a:p>
              <a:p>
                <a:pPr marL="0" indent="0">
                  <a:buClr>
                    <a:srgbClr val="FFFFFF"/>
                  </a:buClr>
                  <a:buNone/>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ea typeface="+mn-lt"/>
                          <a:cs typeface="+mn-lt"/>
                        </a:rPr>
                        <m:t>𝐻</m:t>
                      </m:r>
                      <m:d>
                        <m:dPr>
                          <m:ctrlPr>
                            <a:rPr lang="en-US" sz="2800" b="0" i="1" smtClean="0">
                              <a:latin typeface="Cambria Math" panose="02040503050406030204" pitchFamily="18" charset="0"/>
                              <a:ea typeface="+mn-lt"/>
                              <a:cs typeface="+mn-lt"/>
                            </a:rPr>
                          </m:ctrlPr>
                        </m:dPr>
                        <m:e>
                          <m:r>
                            <a:rPr lang="en-US" sz="2800" b="0" i="1" smtClean="0">
                              <a:latin typeface="Cambria Math" panose="02040503050406030204" pitchFamily="18" charset="0"/>
                              <a:ea typeface="+mn-lt"/>
                              <a:cs typeface="+mn-lt"/>
                            </a:rPr>
                            <m:t>𝑋</m:t>
                          </m:r>
                        </m:e>
                      </m:d>
                      <m:r>
                        <a:rPr lang="en-US" sz="2800" b="0" i="1" smtClean="0">
                          <a:latin typeface="Cambria Math" panose="02040503050406030204" pitchFamily="18" charset="0"/>
                          <a:ea typeface="+mn-lt"/>
                          <a:cs typeface="+mn-lt"/>
                        </a:rPr>
                        <m:t>=−</m:t>
                      </m:r>
                      <m:nary>
                        <m:naryPr>
                          <m:chr m:val="∑"/>
                          <m:ctrlPr>
                            <a:rPr lang="en-US" sz="2800" b="0" i="1" smtClean="0">
                              <a:latin typeface="Cambria Math" panose="02040503050406030204" pitchFamily="18" charset="0"/>
                              <a:ea typeface="+mn-lt"/>
                              <a:cs typeface="+mn-lt"/>
                            </a:rPr>
                          </m:ctrlPr>
                        </m:naryPr>
                        <m:sub>
                          <m:r>
                            <m:rPr>
                              <m:brk m:alnAt="23"/>
                            </m:rPr>
                            <a:rPr lang="en-US" sz="2800" b="0" i="1" smtClean="0">
                              <a:latin typeface="Cambria Math" panose="02040503050406030204" pitchFamily="18" charset="0"/>
                              <a:ea typeface="+mn-lt"/>
                              <a:cs typeface="+mn-lt"/>
                            </a:rPr>
                            <m:t>𝑖</m:t>
                          </m:r>
                          <m:r>
                            <a:rPr lang="en-US" sz="2800" b="0" i="1" smtClean="0">
                              <a:latin typeface="Cambria Math" panose="02040503050406030204" pitchFamily="18" charset="0"/>
                              <a:ea typeface="+mn-lt"/>
                              <a:cs typeface="+mn-lt"/>
                            </a:rPr>
                            <m:t>=0</m:t>
                          </m:r>
                        </m:sub>
                        <m:sup>
                          <m:r>
                            <a:rPr lang="en-US" sz="2800" b="0" i="1" smtClean="0">
                              <a:latin typeface="Cambria Math" panose="02040503050406030204" pitchFamily="18" charset="0"/>
                              <a:ea typeface="+mn-lt"/>
                              <a:cs typeface="+mn-lt"/>
                            </a:rPr>
                            <m:t>𝑁</m:t>
                          </m:r>
                          <m:r>
                            <a:rPr lang="en-US" sz="2800" b="0" i="1" smtClean="0">
                              <a:latin typeface="Cambria Math" panose="02040503050406030204" pitchFamily="18" charset="0"/>
                              <a:ea typeface="+mn-lt"/>
                              <a:cs typeface="+mn-lt"/>
                            </a:rPr>
                            <m:t>−1</m:t>
                          </m:r>
                        </m:sup>
                        <m:e>
                          <m:sSub>
                            <m:sSubPr>
                              <m:ctrlPr>
                                <a:rPr lang="en-US" sz="2800" b="0" i="1" smtClean="0">
                                  <a:latin typeface="Cambria Math" panose="02040503050406030204" pitchFamily="18" charset="0"/>
                                  <a:ea typeface="+mn-lt"/>
                                  <a:cs typeface="+mn-lt"/>
                                </a:rPr>
                              </m:ctrlPr>
                            </m:sSubPr>
                            <m:e>
                              <m:r>
                                <a:rPr lang="en-US" sz="2800" b="0" i="1" smtClean="0">
                                  <a:latin typeface="Cambria Math" panose="02040503050406030204" pitchFamily="18" charset="0"/>
                                  <a:ea typeface="+mn-lt"/>
                                  <a:cs typeface="+mn-lt"/>
                                </a:rPr>
                                <m:t>𝑝</m:t>
                              </m:r>
                            </m:e>
                            <m:sub>
                              <m:r>
                                <a:rPr lang="en-US" sz="2800" b="0" i="1" smtClean="0">
                                  <a:latin typeface="Cambria Math" panose="02040503050406030204" pitchFamily="18" charset="0"/>
                                  <a:ea typeface="+mn-lt"/>
                                  <a:cs typeface="+mn-lt"/>
                                </a:rPr>
                                <m:t>𝑖</m:t>
                              </m:r>
                            </m:sub>
                          </m:sSub>
                          <m:r>
                            <a:rPr lang="en-US" sz="2800" b="0" i="1" smtClean="0">
                              <a:latin typeface="Cambria Math" panose="02040503050406030204" pitchFamily="18" charset="0"/>
                              <a:ea typeface="+mn-lt"/>
                              <a:cs typeface="+mn-lt"/>
                            </a:rPr>
                            <m:t>𝑙𝑜</m:t>
                          </m:r>
                          <m:sSub>
                            <m:sSubPr>
                              <m:ctrlPr>
                                <a:rPr lang="en-US" sz="2800" b="0" i="1" smtClean="0">
                                  <a:latin typeface="Cambria Math" panose="02040503050406030204" pitchFamily="18" charset="0"/>
                                  <a:ea typeface="+mn-lt"/>
                                  <a:cs typeface="+mn-lt"/>
                                </a:rPr>
                              </m:ctrlPr>
                            </m:sSubPr>
                            <m:e>
                              <m:r>
                                <a:rPr lang="en-US" sz="2800" b="0" i="1" smtClean="0">
                                  <a:latin typeface="Cambria Math" panose="02040503050406030204" pitchFamily="18" charset="0"/>
                                  <a:ea typeface="+mn-lt"/>
                                  <a:cs typeface="+mn-lt"/>
                                </a:rPr>
                                <m:t>𝑔</m:t>
                              </m:r>
                            </m:e>
                            <m:sub>
                              <m:r>
                                <a:rPr lang="en-US" sz="2800" b="0" i="1" smtClean="0">
                                  <a:latin typeface="Cambria Math" panose="02040503050406030204" pitchFamily="18" charset="0"/>
                                  <a:ea typeface="+mn-lt"/>
                                  <a:cs typeface="+mn-lt"/>
                                </a:rPr>
                                <m:t>2</m:t>
                              </m:r>
                            </m:sub>
                          </m:sSub>
                          <m:sSub>
                            <m:sSubPr>
                              <m:ctrlPr>
                                <a:rPr lang="en-US" sz="2800" i="1">
                                  <a:latin typeface="Cambria Math" panose="02040503050406030204" pitchFamily="18" charset="0"/>
                                  <a:ea typeface="+mn-lt"/>
                                  <a:cs typeface="+mn-lt"/>
                                </a:rPr>
                              </m:ctrlPr>
                            </m:sSubPr>
                            <m:e>
                              <m:r>
                                <a:rPr lang="en-US" sz="2800" i="1">
                                  <a:latin typeface="Cambria Math" panose="02040503050406030204" pitchFamily="18" charset="0"/>
                                  <a:ea typeface="+mn-lt"/>
                                  <a:cs typeface="+mn-lt"/>
                                </a:rPr>
                                <m:t>𝑝</m:t>
                              </m:r>
                            </m:e>
                            <m:sub>
                              <m:r>
                                <a:rPr lang="en-US" sz="2800" i="1">
                                  <a:latin typeface="Cambria Math" panose="02040503050406030204" pitchFamily="18" charset="0"/>
                                  <a:ea typeface="+mn-lt"/>
                                  <a:cs typeface="+mn-lt"/>
                                </a:rPr>
                                <m:t>𝑖</m:t>
                              </m:r>
                            </m:sub>
                          </m:sSub>
                        </m:e>
                      </m:nary>
                    </m:oMath>
                  </m:oMathPara>
                </a14:m>
                <a:endParaRPr lang="en-US" sz="1600" dirty="0">
                  <a:latin typeface="Arial"/>
                  <a:ea typeface="+mn-lt"/>
                  <a:cs typeface="+mn-lt"/>
                </a:endParaRPr>
              </a:p>
              <a:p>
                <a:pPr>
                  <a:buClr>
                    <a:srgbClr val="FFFFFF"/>
                  </a:buClr>
                </a:pPr>
                <a:endParaRPr lang="en-US" sz="1600" dirty="0">
                  <a:latin typeface="Arial"/>
                  <a:ea typeface="+mn-lt"/>
                  <a:cs typeface="+mn-lt"/>
                </a:endParaRPr>
              </a:p>
              <a:p>
                <a:pPr>
                  <a:buClr>
                    <a:srgbClr val="FFFFFF"/>
                  </a:buClr>
                </a:pPr>
                <a:r>
                  <a:rPr lang="en-US" sz="1600" dirty="0">
                    <a:latin typeface="Arial"/>
                    <a:ea typeface="+mn-lt"/>
                    <a:cs typeface="+mn-lt"/>
                  </a:rPr>
                  <a:t>File Entropy is the representation of data sets in a specific file.</a:t>
                </a:r>
                <a:r>
                  <a:rPr lang="en-US" sz="1600" b="1" dirty="0">
                    <a:latin typeface="Arial"/>
                    <a:ea typeface="+mn-lt"/>
                    <a:cs typeface="+mn-lt"/>
                  </a:rPr>
                  <a:t> </a:t>
                </a:r>
                <a:r>
                  <a:rPr lang="en-US" sz="1600" dirty="0">
                    <a:latin typeface="Arial"/>
                    <a:ea typeface="+mn-lt"/>
                    <a:cs typeface="+mn-lt"/>
                  </a:rPr>
                  <a:t>Entropy can be used in many ways, but it is quite commonly used to detect encryption and compression. It is also very helpful in identifying files that have a high-amount of randomness, which could indicate an encrypted container/volume that may go otherwise unnoticed.</a:t>
                </a:r>
                <a:endParaRPr lang="en-US" sz="1600" dirty="0">
                  <a:latin typeface="Arial"/>
                  <a:cs typeface="Arial"/>
                </a:endParaRPr>
              </a:p>
            </p:txBody>
          </p:sp>
        </mc:Choice>
        <mc:Fallback xmlns="">
          <p:sp>
            <p:nvSpPr>
              <p:cNvPr id="3" name="Content Placeholder 2">
                <a:extLst>
                  <a:ext uri="{FF2B5EF4-FFF2-40B4-BE49-F238E27FC236}">
                    <a16:creationId xmlns:a16="http://schemas.microsoft.com/office/drawing/2014/main" id="{8A2941D0-DC6A-4120-8C8A-94833AC49AF3}"/>
                  </a:ext>
                </a:extLst>
              </p:cNvPr>
              <p:cNvSpPr>
                <a:spLocks noGrp="1" noRot="1" noChangeAspect="1" noMove="1" noResize="1" noEditPoints="1" noAdjustHandles="1" noChangeArrowheads="1" noChangeShapeType="1" noTextEdit="1"/>
              </p:cNvSpPr>
              <p:nvPr>
                <p:ph idx="1"/>
              </p:nvPr>
            </p:nvSpPr>
            <p:spPr>
              <a:xfrm>
                <a:off x="685801" y="1406344"/>
                <a:ext cx="10131425" cy="4894608"/>
              </a:xfrm>
              <a:blipFill>
                <a:blip r:embed="rId2"/>
                <a:stretch>
                  <a:fillRect l="-241"/>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83ABD025-723E-4E5D-B508-1F4FCC420C22}"/>
              </a:ext>
            </a:extLst>
          </p:cNvPr>
          <p:cNvSpPr txBox="1"/>
          <p:nvPr/>
        </p:nvSpPr>
        <p:spPr>
          <a:xfrm>
            <a:off x="4196823" y="5673445"/>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cs typeface="Calibri"/>
            </a:endParaRPr>
          </a:p>
        </p:txBody>
      </p:sp>
    </p:spTree>
    <p:extLst>
      <p:ext uri="{BB962C8B-B14F-4D97-AF65-F5344CB8AC3E}">
        <p14:creationId xmlns:p14="http://schemas.microsoft.com/office/powerpoint/2010/main" val="37935011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877C32-10D8-4B2B-9072-2DCBAFEDE6CF}"/>
              </a:ext>
            </a:extLst>
          </p:cNvPr>
          <p:cNvSpPr>
            <a:spLocks noGrp="1"/>
          </p:cNvSpPr>
          <p:nvPr>
            <p:ph type="ctrTitle"/>
          </p:nvPr>
        </p:nvSpPr>
        <p:spPr>
          <a:xfrm>
            <a:off x="472964" y="534859"/>
            <a:ext cx="9604594" cy="797617"/>
          </a:xfrm>
        </p:spPr>
        <p:txBody>
          <a:bodyPr>
            <a:normAutofit/>
          </a:bodyPr>
          <a:lstStyle/>
          <a:p>
            <a:pPr algn="l"/>
            <a:r>
              <a:rPr lang="en-US" sz="3600">
                <a:cs typeface="Calibri Light"/>
              </a:rPr>
              <a:t>Entropy histogram</a:t>
            </a:r>
          </a:p>
        </p:txBody>
      </p:sp>
      <p:sp>
        <p:nvSpPr>
          <p:cNvPr id="3" name="Subtitle 2">
            <a:extLst>
              <a:ext uri="{FF2B5EF4-FFF2-40B4-BE49-F238E27FC236}">
                <a16:creationId xmlns:a16="http://schemas.microsoft.com/office/drawing/2014/main" id="{1D844DDA-9F25-4E9D-A11D-9846285BD3BF}"/>
              </a:ext>
            </a:extLst>
          </p:cNvPr>
          <p:cNvSpPr>
            <a:spLocks noGrp="1"/>
          </p:cNvSpPr>
          <p:nvPr>
            <p:ph type="subTitle" idx="1"/>
          </p:nvPr>
        </p:nvSpPr>
        <p:spPr>
          <a:xfrm>
            <a:off x="8129751" y="2162794"/>
            <a:ext cx="3319409" cy="4159177"/>
          </a:xfrm>
        </p:spPr>
        <p:txBody>
          <a:bodyPr/>
          <a:lstStyle/>
          <a:p>
            <a:r>
              <a:rPr lang="en-US">
                <a:cs typeface="Calibri"/>
              </a:rPr>
              <a:t>This histogram demonstrates the concept of entropy. It shows the whitelist as green and the blacklist as red. As the values approach the right hand side, the numbers become more random.</a:t>
            </a:r>
            <a:endParaRPr lang="en-US"/>
          </a:p>
        </p:txBody>
      </p:sp>
      <p:pic>
        <p:nvPicPr>
          <p:cNvPr id="4" name="Picture 4">
            <a:extLst>
              <a:ext uri="{FF2B5EF4-FFF2-40B4-BE49-F238E27FC236}">
                <a16:creationId xmlns:a16="http://schemas.microsoft.com/office/drawing/2014/main" id="{FFF1AFAD-AC85-4DAF-A365-77AF7E207500}"/>
              </a:ext>
            </a:extLst>
          </p:cNvPr>
          <p:cNvPicPr>
            <a:picLocks noChangeAspect="1"/>
          </p:cNvPicPr>
          <p:nvPr/>
        </p:nvPicPr>
        <p:blipFill>
          <a:blip r:embed="rId2"/>
          <a:stretch>
            <a:fillRect/>
          </a:stretch>
        </p:blipFill>
        <p:spPr>
          <a:xfrm>
            <a:off x="304800" y="1493164"/>
            <a:ext cx="7551682" cy="4871574"/>
          </a:xfrm>
          <a:prstGeom prst="rect">
            <a:avLst/>
          </a:prstGeom>
        </p:spPr>
      </p:pic>
    </p:spTree>
    <p:extLst>
      <p:ext uri="{BB962C8B-B14F-4D97-AF65-F5344CB8AC3E}">
        <p14:creationId xmlns:p14="http://schemas.microsoft.com/office/powerpoint/2010/main" val="27275818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10D60B4E-FC0D-466C-AA92-D3B9868D582E}"/>
              </a:ext>
            </a:extLst>
          </p:cNvPr>
          <p:cNvPicPr>
            <a:picLocks noChangeAspect="1"/>
          </p:cNvPicPr>
          <p:nvPr/>
        </p:nvPicPr>
        <p:blipFill>
          <a:blip r:embed="rId3"/>
          <a:stretch>
            <a:fillRect/>
          </a:stretch>
        </p:blipFill>
        <p:spPr>
          <a:xfrm>
            <a:off x="141889" y="1477422"/>
            <a:ext cx="5859517" cy="3198966"/>
          </a:xfrm>
          <a:prstGeom prst="rect">
            <a:avLst/>
          </a:prstGeom>
        </p:spPr>
      </p:pic>
      <p:sp>
        <p:nvSpPr>
          <p:cNvPr id="5" name="TextBox 4">
            <a:extLst>
              <a:ext uri="{FF2B5EF4-FFF2-40B4-BE49-F238E27FC236}">
                <a16:creationId xmlns:a16="http://schemas.microsoft.com/office/drawing/2014/main" id="{D3D04E19-AB9D-4DBD-9FA9-133FB312412B}"/>
              </a:ext>
            </a:extLst>
          </p:cNvPr>
          <p:cNvSpPr txBox="1"/>
          <p:nvPr/>
        </p:nvSpPr>
        <p:spPr>
          <a:xfrm>
            <a:off x="141889" y="1031929"/>
            <a:ext cx="5859517"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dirty="0"/>
              <a:t>Packed</a:t>
            </a:r>
          </a:p>
        </p:txBody>
      </p:sp>
      <p:pic>
        <p:nvPicPr>
          <p:cNvPr id="6" name="Picture 6">
            <a:extLst>
              <a:ext uri="{FF2B5EF4-FFF2-40B4-BE49-F238E27FC236}">
                <a16:creationId xmlns:a16="http://schemas.microsoft.com/office/drawing/2014/main" id="{BF16B501-7918-4B9C-8A1C-B09F0A48ED97}"/>
              </a:ext>
            </a:extLst>
          </p:cNvPr>
          <p:cNvPicPr>
            <a:picLocks noChangeAspect="1"/>
          </p:cNvPicPr>
          <p:nvPr/>
        </p:nvPicPr>
        <p:blipFill>
          <a:blip r:embed="rId4"/>
          <a:stretch>
            <a:fillRect/>
          </a:stretch>
        </p:blipFill>
        <p:spPr>
          <a:xfrm>
            <a:off x="6174827" y="1477421"/>
            <a:ext cx="5859517" cy="3198966"/>
          </a:xfrm>
          <a:prstGeom prst="rect">
            <a:avLst/>
          </a:prstGeom>
        </p:spPr>
      </p:pic>
      <p:sp>
        <p:nvSpPr>
          <p:cNvPr id="7" name="TextBox 6">
            <a:extLst>
              <a:ext uri="{FF2B5EF4-FFF2-40B4-BE49-F238E27FC236}">
                <a16:creationId xmlns:a16="http://schemas.microsoft.com/office/drawing/2014/main" id="{11B6D214-5528-4228-9F57-269D538B05A5}"/>
              </a:ext>
            </a:extLst>
          </p:cNvPr>
          <p:cNvSpPr txBox="1"/>
          <p:nvPr/>
        </p:nvSpPr>
        <p:spPr>
          <a:xfrm>
            <a:off x="6174826" y="1031929"/>
            <a:ext cx="5859517"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dirty="0"/>
              <a:t>Not Packed</a:t>
            </a:r>
          </a:p>
        </p:txBody>
      </p:sp>
      <p:sp>
        <p:nvSpPr>
          <p:cNvPr id="8" name="TextBox 7">
            <a:extLst>
              <a:ext uri="{FF2B5EF4-FFF2-40B4-BE49-F238E27FC236}">
                <a16:creationId xmlns:a16="http://schemas.microsoft.com/office/drawing/2014/main" id="{19C30C9D-F0F8-4D1C-9BDD-695CF5DE6CAF}"/>
              </a:ext>
            </a:extLst>
          </p:cNvPr>
          <p:cNvSpPr txBox="1"/>
          <p:nvPr/>
        </p:nvSpPr>
        <p:spPr>
          <a:xfrm>
            <a:off x="206921" y="385598"/>
            <a:ext cx="9918153"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dirty="0">
                <a:latin typeface="Calibri Light"/>
                <a:cs typeface="Calibri Light"/>
              </a:rPr>
              <a:t>Comparison of Packed and Not Packed Executables</a:t>
            </a:r>
          </a:p>
        </p:txBody>
      </p:sp>
      <p:sp>
        <p:nvSpPr>
          <p:cNvPr id="10" name="TextBox 9">
            <a:extLst>
              <a:ext uri="{FF2B5EF4-FFF2-40B4-BE49-F238E27FC236}">
                <a16:creationId xmlns:a16="http://schemas.microsoft.com/office/drawing/2014/main" id="{5261AF22-32ED-48B0-A96F-4DAD5F650263}"/>
              </a:ext>
            </a:extLst>
          </p:cNvPr>
          <p:cNvSpPr txBox="1"/>
          <p:nvPr/>
        </p:nvSpPr>
        <p:spPr>
          <a:xfrm>
            <a:off x="141889" y="4676387"/>
            <a:ext cx="1590676" cy="369332"/>
          </a:xfrm>
          <a:prstGeom prst="rect">
            <a:avLst/>
          </a:prstGeom>
          <a:solidFill>
            <a:schemeClr val="bg1"/>
          </a:solidFill>
          <a:ln>
            <a:solidFill>
              <a:schemeClr val="bg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err="1"/>
              <a:t>BytePlot</a:t>
            </a:r>
            <a:endParaRPr lang="en-US" dirty="0"/>
          </a:p>
        </p:txBody>
      </p:sp>
      <p:sp>
        <p:nvSpPr>
          <p:cNvPr id="11" name="TextBox 10">
            <a:extLst>
              <a:ext uri="{FF2B5EF4-FFF2-40B4-BE49-F238E27FC236}">
                <a16:creationId xmlns:a16="http://schemas.microsoft.com/office/drawing/2014/main" id="{347F991D-450D-4E76-8B75-88DCFF7ADBD2}"/>
              </a:ext>
            </a:extLst>
          </p:cNvPr>
          <p:cNvSpPr txBox="1"/>
          <p:nvPr/>
        </p:nvSpPr>
        <p:spPr>
          <a:xfrm>
            <a:off x="1732565" y="4676387"/>
            <a:ext cx="1591660" cy="369332"/>
          </a:xfrm>
          <a:prstGeom prst="rect">
            <a:avLst/>
          </a:prstGeom>
          <a:solidFill>
            <a:schemeClr val="bg1"/>
          </a:solidFill>
          <a:ln>
            <a:solidFill>
              <a:schemeClr val="bg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t>Entropy</a:t>
            </a:r>
          </a:p>
        </p:txBody>
      </p:sp>
      <p:sp>
        <p:nvSpPr>
          <p:cNvPr id="12" name="TextBox 11">
            <a:extLst>
              <a:ext uri="{FF2B5EF4-FFF2-40B4-BE49-F238E27FC236}">
                <a16:creationId xmlns:a16="http://schemas.microsoft.com/office/drawing/2014/main" id="{323CB413-6B51-4C83-9678-26109D6D7885}"/>
              </a:ext>
            </a:extLst>
          </p:cNvPr>
          <p:cNvSpPr txBox="1"/>
          <p:nvPr/>
        </p:nvSpPr>
        <p:spPr>
          <a:xfrm>
            <a:off x="3323241" y="4676387"/>
            <a:ext cx="1591660" cy="369332"/>
          </a:xfrm>
          <a:prstGeom prst="rect">
            <a:avLst/>
          </a:prstGeom>
          <a:solidFill>
            <a:schemeClr val="bg1"/>
          </a:solidFill>
          <a:ln>
            <a:solidFill>
              <a:schemeClr val="bg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t>File Structure</a:t>
            </a:r>
          </a:p>
        </p:txBody>
      </p:sp>
      <p:sp>
        <p:nvSpPr>
          <p:cNvPr id="13" name="TextBox 12">
            <a:extLst>
              <a:ext uri="{FF2B5EF4-FFF2-40B4-BE49-F238E27FC236}">
                <a16:creationId xmlns:a16="http://schemas.microsoft.com/office/drawing/2014/main" id="{EF4F345D-D18B-4BD8-BF20-327D76D9DABA}"/>
              </a:ext>
            </a:extLst>
          </p:cNvPr>
          <p:cNvSpPr txBox="1"/>
          <p:nvPr/>
        </p:nvSpPr>
        <p:spPr>
          <a:xfrm>
            <a:off x="6174825" y="4676387"/>
            <a:ext cx="1590676" cy="369332"/>
          </a:xfrm>
          <a:prstGeom prst="rect">
            <a:avLst/>
          </a:prstGeom>
          <a:solidFill>
            <a:schemeClr val="bg1"/>
          </a:solidFill>
          <a:ln>
            <a:solidFill>
              <a:schemeClr val="bg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err="1"/>
              <a:t>BytePlot</a:t>
            </a:r>
            <a:endParaRPr lang="en-US" dirty="0"/>
          </a:p>
        </p:txBody>
      </p:sp>
      <p:sp>
        <p:nvSpPr>
          <p:cNvPr id="14" name="TextBox 13">
            <a:extLst>
              <a:ext uri="{FF2B5EF4-FFF2-40B4-BE49-F238E27FC236}">
                <a16:creationId xmlns:a16="http://schemas.microsoft.com/office/drawing/2014/main" id="{506AC2EC-986C-4791-B0A9-94AD07B1138D}"/>
              </a:ext>
            </a:extLst>
          </p:cNvPr>
          <p:cNvSpPr txBox="1"/>
          <p:nvPr/>
        </p:nvSpPr>
        <p:spPr>
          <a:xfrm>
            <a:off x="7765501" y="4676387"/>
            <a:ext cx="1591660" cy="369332"/>
          </a:xfrm>
          <a:prstGeom prst="rect">
            <a:avLst/>
          </a:prstGeom>
          <a:solidFill>
            <a:schemeClr val="bg1"/>
          </a:solidFill>
          <a:ln>
            <a:solidFill>
              <a:schemeClr val="bg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t>Entropy</a:t>
            </a:r>
          </a:p>
        </p:txBody>
      </p:sp>
      <p:sp>
        <p:nvSpPr>
          <p:cNvPr id="15" name="TextBox 14">
            <a:extLst>
              <a:ext uri="{FF2B5EF4-FFF2-40B4-BE49-F238E27FC236}">
                <a16:creationId xmlns:a16="http://schemas.microsoft.com/office/drawing/2014/main" id="{95D1BA1E-E7CA-46D7-B5EF-5BA572FFF381}"/>
              </a:ext>
            </a:extLst>
          </p:cNvPr>
          <p:cNvSpPr txBox="1"/>
          <p:nvPr/>
        </p:nvSpPr>
        <p:spPr>
          <a:xfrm>
            <a:off x="9356177" y="4676387"/>
            <a:ext cx="1591660" cy="369332"/>
          </a:xfrm>
          <a:prstGeom prst="rect">
            <a:avLst/>
          </a:prstGeom>
          <a:solidFill>
            <a:schemeClr val="bg1"/>
          </a:solidFill>
          <a:ln>
            <a:solidFill>
              <a:schemeClr val="bg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t>File Structure</a:t>
            </a:r>
          </a:p>
        </p:txBody>
      </p:sp>
    </p:spTree>
    <p:extLst>
      <p:ext uri="{BB962C8B-B14F-4D97-AF65-F5344CB8AC3E}">
        <p14:creationId xmlns:p14="http://schemas.microsoft.com/office/powerpoint/2010/main" val="13635732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10D60B4E-FC0D-466C-AA92-D3B9868D582E}"/>
              </a:ext>
            </a:extLst>
          </p:cNvPr>
          <p:cNvPicPr>
            <a:picLocks noChangeAspect="1"/>
          </p:cNvPicPr>
          <p:nvPr/>
        </p:nvPicPr>
        <p:blipFill>
          <a:blip r:embed="rId3"/>
          <a:stretch>
            <a:fillRect/>
          </a:stretch>
        </p:blipFill>
        <p:spPr>
          <a:xfrm>
            <a:off x="141889" y="1477422"/>
            <a:ext cx="5859517" cy="3198966"/>
          </a:xfrm>
          <a:prstGeom prst="rect">
            <a:avLst/>
          </a:prstGeom>
        </p:spPr>
      </p:pic>
      <p:sp>
        <p:nvSpPr>
          <p:cNvPr id="5" name="TextBox 4">
            <a:extLst>
              <a:ext uri="{FF2B5EF4-FFF2-40B4-BE49-F238E27FC236}">
                <a16:creationId xmlns:a16="http://schemas.microsoft.com/office/drawing/2014/main" id="{D3D04E19-AB9D-4DBD-9FA9-133FB312412B}"/>
              </a:ext>
            </a:extLst>
          </p:cNvPr>
          <p:cNvSpPr txBox="1"/>
          <p:nvPr/>
        </p:nvSpPr>
        <p:spPr>
          <a:xfrm>
            <a:off x="141889" y="1031929"/>
            <a:ext cx="5859517"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dirty="0"/>
              <a:t>Packed</a:t>
            </a:r>
          </a:p>
        </p:txBody>
      </p:sp>
      <p:pic>
        <p:nvPicPr>
          <p:cNvPr id="6" name="Picture 6">
            <a:extLst>
              <a:ext uri="{FF2B5EF4-FFF2-40B4-BE49-F238E27FC236}">
                <a16:creationId xmlns:a16="http://schemas.microsoft.com/office/drawing/2014/main" id="{BF16B501-7918-4B9C-8A1C-B09F0A48ED97}"/>
              </a:ext>
            </a:extLst>
          </p:cNvPr>
          <p:cNvPicPr>
            <a:picLocks noChangeAspect="1"/>
          </p:cNvPicPr>
          <p:nvPr/>
        </p:nvPicPr>
        <p:blipFill>
          <a:blip r:embed="rId4"/>
          <a:stretch>
            <a:fillRect/>
          </a:stretch>
        </p:blipFill>
        <p:spPr>
          <a:xfrm>
            <a:off x="6174827" y="1477421"/>
            <a:ext cx="5859517" cy="3198966"/>
          </a:xfrm>
          <a:prstGeom prst="rect">
            <a:avLst/>
          </a:prstGeom>
        </p:spPr>
      </p:pic>
      <p:sp>
        <p:nvSpPr>
          <p:cNvPr id="7" name="TextBox 6">
            <a:extLst>
              <a:ext uri="{FF2B5EF4-FFF2-40B4-BE49-F238E27FC236}">
                <a16:creationId xmlns:a16="http://schemas.microsoft.com/office/drawing/2014/main" id="{11B6D214-5528-4228-9F57-269D538B05A5}"/>
              </a:ext>
            </a:extLst>
          </p:cNvPr>
          <p:cNvSpPr txBox="1"/>
          <p:nvPr/>
        </p:nvSpPr>
        <p:spPr>
          <a:xfrm>
            <a:off x="6174826" y="1031929"/>
            <a:ext cx="5859517"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dirty="0"/>
              <a:t>Not Packed</a:t>
            </a:r>
          </a:p>
        </p:txBody>
      </p:sp>
      <p:sp>
        <p:nvSpPr>
          <p:cNvPr id="8" name="TextBox 7">
            <a:extLst>
              <a:ext uri="{FF2B5EF4-FFF2-40B4-BE49-F238E27FC236}">
                <a16:creationId xmlns:a16="http://schemas.microsoft.com/office/drawing/2014/main" id="{19C30C9D-F0F8-4D1C-9BDD-695CF5DE6CAF}"/>
              </a:ext>
            </a:extLst>
          </p:cNvPr>
          <p:cNvSpPr txBox="1"/>
          <p:nvPr/>
        </p:nvSpPr>
        <p:spPr>
          <a:xfrm>
            <a:off x="206921" y="385598"/>
            <a:ext cx="9918153"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dirty="0">
                <a:latin typeface="Calibri Light"/>
                <a:cs typeface="Calibri Light"/>
              </a:rPr>
              <a:t>Comparison of Packed and Not Packed Executables</a:t>
            </a:r>
          </a:p>
        </p:txBody>
      </p:sp>
      <p:sp>
        <p:nvSpPr>
          <p:cNvPr id="10" name="TextBox 9">
            <a:extLst>
              <a:ext uri="{FF2B5EF4-FFF2-40B4-BE49-F238E27FC236}">
                <a16:creationId xmlns:a16="http://schemas.microsoft.com/office/drawing/2014/main" id="{5261AF22-32ED-48B0-A96F-4DAD5F650263}"/>
              </a:ext>
            </a:extLst>
          </p:cNvPr>
          <p:cNvSpPr txBox="1"/>
          <p:nvPr/>
        </p:nvSpPr>
        <p:spPr>
          <a:xfrm>
            <a:off x="141889" y="4676387"/>
            <a:ext cx="1590676" cy="369332"/>
          </a:xfrm>
          <a:prstGeom prst="rect">
            <a:avLst/>
          </a:prstGeom>
          <a:solidFill>
            <a:schemeClr val="bg1"/>
          </a:solidFill>
          <a:ln>
            <a:solidFill>
              <a:schemeClr val="bg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err="1"/>
              <a:t>BytePlot</a:t>
            </a:r>
            <a:endParaRPr lang="en-US" dirty="0"/>
          </a:p>
        </p:txBody>
      </p:sp>
      <p:sp>
        <p:nvSpPr>
          <p:cNvPr id="11" name="TextBox 10">
            <a:extLst>
              <a:ext uri="{FF2B5EF4-FFF2-40B4-BE49-F238E27FC236}">
                <a16:creationId xmlns:a16="http://schemas.microsoft.com/office/drawing/2014/main" id="{347F991D-450D-4E76-8B75-88DCFF7ADBD2}"/>
              </a:ext>
            </a:extLst>
          </p:cNvPr>
          <p:cNvSpPr txBox="1"/>
          <p:nvPr/>
        </p:nvSpPr>
        <p:spPr>
          <a:xfrm>
            <a:off x="1732565" y="4676387"/>
            <a:ext cx="1591660" cy="369332"/>
          </a:xfrm>
          <a:prstGeom prst="rect">
            <a:avLst/>
          </a:prstGeom>
          <a:solidFill>
            <a:schemeClr val="bg1"/>
          </a:solidFill>
          <a:ln>
            <a:solidFill>
              <a:schemeClr val="bg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t>Entropy</a:t>
            </a:r>
          </a:p>
        </p:txBody>
      </p:sp>
      <p:sp>
        <p:nvSpPr>
          <p:cNvPr id="12" name="TextBox 11">
            <a:extLst>
              <a:ext uri="{FF2B5EF4-FFF2-40B4-BE49-F238E27FC236}">
                <a16:creationId xmlns:a16="http://schemas.microsoft.com/office/drawing/2014/main" id="{323CB413-6B51-4C83-9678-26109D6D7885}"/>
              </a:ext>
            </a:extLst>
          </p:cNvPr>
          <p:cNvSpPr txBox="1"/>
          <p:nvPr/>
        </p:nvSpPr>
        <p:spPr>
          <a:xfrm>
            <a:off x="3323241" y="4676387"/>
            <a:ext cx="1591660" cy="369332"/>
          </a:xfrm>
          <a:prstGeom prst="rect">
            <a:avLst/>
          </a:prstGeom>
          <a:solidFill>
            <a:schemeClr val="bg1"/>
          </a:solidFill>
          <a:ln>
            <a:solidFill>
              <a:schemeClr val="bg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t>File Structure</a:t>
            </a:r>
          </a:p>
        </p:txBody>
      </p:sp>
      <p:sp>
        <p:nvSpPr>
          <p:cNvPr id="13" name="TextBox 12">
            <a:extLst>
              <a:ext uri="{FF2B5EF4-FFF2-40B4-BE49-F238E27FC236}">
                <a16:creationId xmlns:a16="http://schemas.microsoft.com/office/drawing/2014/main" id="{EF4F345D-D18B-4BD8-BF20-327D76D9DABA}"/>
              </a:ext>
            </a:extLst>
          </p:cNvPr>
          <p:cNvSpPr txBox="1"/>
          <p:nvPr/>
        </p:nvSpPr>
        <p:spPr>
          <a:xfrm>
            <a:off x="6174825" y="4676387"/>
            <a:ext cx="1590676" cy="369332"/>
          </a:xfrm>
          <a:prstGeom prst="rect">
            <a:avLst/>
          </a:prstGeom>
          <a:solidFill>
            <a:schemeClr val="bg1"/>
          </a:solidFill>
          <a:ln>
            <a:solidFill>
              <a:schemeClr val="bg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err="1"/>
              <a:t>BytePlot</a:t>
            </a:r>
            <a:endParaRPr lang="en-US" dirty="0"/>
          </a:p>
        </p:txBody>
      </p:sp>
      <p:sp>
        <p:nvSpPr>
          <p:cNvPr id="14" name="TextBox 13">
            <a:extLst>
              <a:ext uri="{FF2B5EF4-FFF2-40B4-BE49-F238E27FC236}">
                <a16:creationId xmlns:a16="http://schemas.microsoft.com/office/drawing/2014/main" id="{506AC2EC-986C-4791-B0A9-94AD07B1138D}"/>
              </a:ext>
            </a:extLst>
          </p:cNvPr>
          <p:cNvSpPr txBox="1"/>
          <p:nvPr/>
        </p:nvSpPr>
        <p:spPr>
          <a:xfrm>
            <a:off x="7765501" y="4676387"/>
            <a:ext cx="1591660" cy="369332"/>
          </a:xfrm>
          <a:prstGeom prst="rect">
            <a:avLst/>
          </a:prstGeom>
          <a:solidFill>
            <a:schemeClr val="bg1"/>
          </a:solidFill>
          <a:ln>
            <a:solidFill>
              <a:schemeClr val="bg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t>Entropy</a:t>
            </a:r>
          </a:p>
        </p:txBody>
      </p:sp>
      <p:sp>
        <p:nvSpPr>
          <p:cNvPr id="15" name="TextBox 14">
            <a:extLst>
              <a:ext uri="{FF2B5EF4-FFF2-40B4-BE49-F238E27FC236}">
                <a16:creationId xmlns:a16="http://schemas.microsoft.com/office/drawing/2014/main" id="{95D1BA1E-E7CA-46D7-B5EF-5BA572FFF381}"/>
              </a:ext>
            </a:extLst>
          </p:cNvPr>
          <p:cNvSpPr txBox="1"/>
          <p:nvPr/>
        </p:nvSpPr>
        <p:spPr>
          <a:xfrm>
            <a:off x="9356177" y="4676387"/>
            <a:ext cx="1591660" cy="369332"/>
          </a:xfrm>
          <a:prstGeom prst="rect">
            <a:avLst/>
          </a:prstGeom>
          <a:solidFill>
            <a:schemeClr val="bg1"/>
          </a:solidFill>
          <a:ln>
            <a:solidFill>
              <a:schemeClr val="bg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t>File Structure</a:t>
            </a:r>
          </a:p>
        </p:txBody>
      </p:sp>
      <p:sp>
        <p:nvSpPr>
          <p:cNvPr id="16" name="Rectangle 15">
            <a:extLst>
              <a:ext uri="{FF2B5EF4-FFF2-40B4-BE49-F238E27FC236}">
                <a16:creationId xmlns:a16="http://schemas.microsoft.com/office/drawing/2014/main" id="{1314F545-358E-47DD-884A-6F15D24D2311}"/>
              </a:ext>
            </a:extLst>
          </p:cNvPr>
          <p:cNvSpPr/>
          <p:nvPr/>
        </p:nvSpPr>
        <p:spPr>
          <a:xfrm>
            <a:off x="1733550" y="4086225"/>
            <a:ext cx="1590675" cy="571112"/>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allout: Bent Line 1">
            <a:extLst>
              <a:ext uri="{FF2B5EF4-FFF2-40B4-BE49-F238E27FC236}">
                <a16:creationId xmlns:a16="http://schemas.microsoft.com/office/drawing/2014/main" id="{B39A2795-AB87-48B9-8C40-C0CAA080A608}"/>
              </a:ext>
            </a:extLst>
          </p:cNvPr>
          <p:cNvSpPr/>
          <p:nvPr/>
        </p:nvSpPr>
        <p:spPr>
          <a:xfrm>
            <a:off x="2527410" y="5380578"/>
            <a:ext cx="2120789" cy="1091824"/>
          </a:xfrm>
          <a:prstGeom prst="borderCallout2">
            <a:avLst>
              <a:gd name="adj1" fmla="val 18750"/>
              <a:gd name="adj2" fmla="val -8333"/>
              <a:gd name="adj3" fmla="val 18750"/>
              <a:gd name="adj4" fmla="val -16667"/>
              <a:gd name="adj5" fmla="val -59359"/>
              <a:gd name="adj6" fmla="val -32448"/>
            </a:avLst>
          </a:prstGeom>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t>High entropy region located likely containing packed/encrypted data</a:t>
            </a:r>
          </a:p>
        </p:txBody>
      </p:sp>
      <p:sp>
        <p:nvSpPr>
          <p:cNvPr id="17" name="Callout: Bent Line 16">
            <a:extLst>
              <a:ext uri="{FF2B5EF4-FFF2-40B4-BE49-F238E27FC236}">
                <a16:creationId xmlns:a16="http://schemas.microsoft.com/office/drawing/2014/main" id="{9BFECC8E-9507-4C1B-82C5-44A31E343370}"/>
              </a:ext>
            </a:extLst>
          </p:cNvPr>
          <p:cNvSpPr/>
          <p:nvPr/>
        </p:nvSpPr>
        <p:spPr>
          <a:xfrm>
            <a:off x="5423014" y="5380578"/>
            <a:ext cx="3092336" cy="1091824"/>
          </a:xfrm>
          <a:prstGeom prst="borderCallout2">
            <a:avLst>
              <a:gd name="adj1" fmla="val 18750"/>
              <a:gd name="adj2" fmla="val -8333"/>
              <a:gd name="adj3" fmla="val 18750"/>
              <a:gd name="adj4" fmla="val -16667"/>
              <a:gd name="adj5" fmla="val -59359"/>
              <a:gd name="adj6" fmla="val -26947"/>
            </a:avLst>
          </a:prstGeom>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t>Region is mapped as a resource in the PE header. The true payload will likely be accessed via </a:t>
            </a:r>
            <a:r>
              <a:rPr lang="en-US" sz="1600" dirty="0" err="1">
                <a:solidFill>
                  <a:schemeClr val="tx1"/>
                </a:solidFill>
                <a:hlinkClick r:id="rId5">
                  <a:extLst>
                    <a:ext uri="{A12FA001-AC4F-418D-AE19-62706E023703}">
                      <ahyp:hlinkClr xmlns:ahyp="http://schemas.microsoft.com/office/drawing/2018/hyperlinkcolor" val="tx"/>
                    </a:ext>
                  </a:extLst>
                </a:hlinkClick>
              </a:rPr>
              <a:t>LoadResource</a:t>
            </a:r>
            <a:r>
              <a:rPr lang="en-US" sz="1600" dirty="0"/>
              <a:t> and </a:t>
            </a:r>
            <a:r>
              <a:rPr lang="en-US" sz="1600" dirty="0" err="1">
                <a:solidFill>
                  <a:schemeClr val="tx1"/>
                </a:solidFill>
                <a:hlinkClick r:id="rId6">
                  <a:extLst>
                    <a:ext uri="{A12FA001-AC4F-418D-AE19-62706E023703}">
                      <ahyp:hlinkClr xmlns:ahyp="http://schemas.microsoft.com/office/drawing/2018/hyperlinkcolor" val="tx"/>
                    </a:ext>
                  </a:extLst>
                </a:hlinkClick>
              </a:rPr>
              <a:t>LockResource</a:t>
            </a:r>
            <a:r>
              <a:rPr lang="en-US" sz="1600" dirty="0"/>
              <a:t>.</a:t>
            </a:r>
          </a:p>
        </p:txBody>
      </p:sp>
    </p:spTree>
    <p:extLst>
      <p:ext uri="{BB962C8B-B14F-4D97-AF65-F5344CB8AC3E}">
        <p14:creationId xmlns:p14="http://schemas.microsoft.com/office/powerpoint/2010/main" val="18734927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95C074-75F9-4359-B2CC-CB9C5583F7FA}"/>
              </a:ext>
            </a:extLst>
          </p:cNvPr>
          <p:cNvSpPr>
            <a:spLocks noGrp="1"/>
          </p:cNvSpPr>
          <p:nvPr>
            <p:ph type="title"/>
          </p:nvPr>
        </p:nvSpPr>
        <p:spPr/>
        <p:txBody>
          <a:bodyPr/>
          <a:lstStyle/>
          <a:p>
            <a:r>
              <a:rPr lang="en-US" cap="all">
                <a:solidFill>
                  <a:srgbClr val="FFFF00"/>
                </a:solidFill>
                <a:latin typeface="Calibri Light"/>
                <a:ea typeface="+mj-lt"/>
                <a:cs typeface="Segoe UI"/>
              </a:rPr>
              <a:t>LEARNING OBJECTIVES</a:t>
            </a:r>
            <a:endParaRPr lang="en-US">
              <a:solidFill>
                <a:srgbClr val="FFFF00"/>
              </a:solidFill>
              <a:latin typeface="Calibri Light"/>
              <a:cs typeface="Calibri Light"/>
            </a:endParaRPr>
          </a:p>
          <a:p>
            <a:endParaRPr lang="en-US">
              <a:cs typeface="Calibri Light"/>
            </a:endParaRPr>
          </a:p>
        </p:txBody>
      </p:sp>
      <p:sp>
        <p:nvSpPr>
          <p:cNvPr id="3" name="Subtitle 2">
            <a:extLst>
              <a:ext uri="{FF2B5EF4-FFF2-40B4-BE49-F238E27FC236}">
                <a16:creationId xmlns:a16="http://schemas.microsoft.com/office/drawing/2014/main" id="{14ED8036-98B1-4417-8315-DB2F05746C8F}"/>
              </a:ext>
            </a:extLst>
          </p:cNvPr>
          <p:cNvSpPr>
            <a:spLocks noGrp="1"/>
          </p:cNvSpPr>
          <p:nvPr>
            <p:ph idx="1"/>
          </p:nvPr>
        </p:nvSpPr>
        <p:spPr>
          <a:xfrm>
            <a:off x="685801" y="2289212"/>
            <a:ext cx="10131425" cy="3649133"/>
          </a:xfrm>
        </p:spPr>
        <p:txBody>
          <a:bodyPr vert="horz" lIns="91440" tIns="45720" rIns="91440" bIns="45720" rtlCol="0" anchor="t">
            <a:normAutofit/>
          </a:bodyPr>
          <a:lstStyle/>
          <a:p>
            <a:r>
              <a:rPr lang="en-US" sz="2400">
                <a:solidFill>
                  <a:srgbClr val="FFFF00"/>
                </a:solidFill>
                <a:latin typeface="Arial"/>
                <a:ea typeface="+mn-lt"/>
                <a:cs typeface="Arial"/>
              </a:rPr>
              <a:t>Define Packed Malware</a:t>
            </a:r>
            <a:endParaRPr lang="en-US" sz="2400">
              <a:solidFill>
                <a:srgbClr val="FFFF00"/>
              </a:solidFill>
              <a:latin typeface="Arial"/>
              <a:ea typeface="+mn-lt"/>
              <a:cs typeface="+mn-lt"/>
            </a:endParaRPr>
          </a:p>
          <a:p>
            <a:pPr>
              <a:buClr>
                <a:srgbClr val="FFFFFF"/>
              </a:buClr>
            </a:pPr>
            <a:r>
              <a:rPr lang="en-US" sz="2400">
                <a:solidFill>
                  <a:srgbClr val="FFFF00"/>
                </a:solidFill>
                <a:latin typeface="Arial"/>
                <a:ea typeface="+mn-lt"/>
                <a:cs typeface="Arial"/>
              </a:rPr>
              <a:t>Describe the purpose of Packing</a:t>
            </a:r>
          </a:p>
          <a:p>
            <a:pPr>
              <a:buClr>
                <a:srgbClr val="FFFFFF"/>
              </a:buClr>
            </a:pPr>
            <a:r>
              <a:rPr lang="en-US" sz="2400">
                <a:solidFill>
                  <a:srgbClr val="FFFF00"/>
                </a:solidFill>
                <a:latin typeface="Arial"/>
                <a:ea typeface="+mn-lt"/>
                <a:cs typeface="+mn-lt"/>
              </a:rPr>
              <a:t>Describe the technique that RAIR uses to detect Packed Malware</a:t>
            </a:r>
            <a:endParaRPr lang="en-US"/>
          </a:p>
          <a:p>
            <a:pPr>
              <a:buClr>
                <a:srgbClr val="FFFFFF"/>
              </a:buClr>
            </a:pPr>
            <a:r>
              <a:rPr lang="en-US" sz="2400">
                <a:solidFill>
                  <a:srgbClr val="FFFF00"/>
                </a:solidFill>
                <a:latin typeface="Arial"/>
                <a:cs typeface="Calibri"/>
              </a:rPr>
              <a:t>Define Shannon Entropy</a:t>
            </a:r>
          </a:p>
          <a:p>
            <a:pPr>
              <a:buClr>
                <a:prstClr val="white"/>
              </a:buClr>
            </a:pPr>
            <a:r>
              <a:rPr lang="en-US" sz="2400">
                <a:solidFill>
                  <a:srgbClr val="FFFF00"/>
                </a:solidFill>
                <a:latin typeface="Arial"/>
                <a:cs typeface="Arial"/>
              </a:rPr>
              <a:t>Describe how Entropy can be used to find Packed Malware</a:t>
            </a:r>
          </a:p>
          <a:p>
            <a:pPr>
              <a:buClr>
                <a:srgbClr val="FFFFFF"/>
              </a:buClr>
            </a:pPr>
            <a:r>
              <a:rPr lang="en-US" sz="2400">
                <a:solidFill>
                  <a:srgbClr val="FFFF00"/>
                </a:solidFill>
                <a:latin typeface="Arial"/>
                <a:cs typeface="Arial"/>
              </a:rPr>
              <a:t>Describe how YARA rules can be used to find Packed Malware</a:t>
            </a:r>
          </a:p>
          <a:p>
            <a:pPr marL="0" indent="0">
              <a:buClr>
                <a:srgbClr val="FFFFFF"/>
              </a:buClr>
              <a:buNone/>
            </a:pPr>
            <a:endParaRPr lang="en-US" sz="2400">
              <a:solidFill>
                <a:srgbClr val="FFFF00"/>
              </a:solidFill>
              <a:latin typeface="Arial"/>
              <a:cs typeface="Arial"/>
            </a:endParaRPr>
          </a:p>
        </p:txBody>
      </p:sp>
    </p:spTree>
    <p:extLst>
      <p:ext uri="{BB962C8B-B14F-4D97-AF65-F5344CB8AC3E}">
        <p14:creationId xmlns:p14="http://schemas.microsoft.com/office/powerpoint/2010/main" val="16451226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0DC895F7-4E59-40FB-87DD-ACE47F94C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5" cy="68562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3">
            <a:extLst>
              <a:ext uri="{FF2B5EF4-FFF2-40B4-BE49-F238E27FC236}">
                <a16:creationId xmlns:a16="http://schemas.microsoft.com/office/drawing/2014/main" id="{9C595AE9-E3E5-456A-8680-6CDEB571AF2E}"/>
              </a:ext>
            </a:extLst>
          </p:cNvPr>
          <p:cNvPicPr>
            <a:picLocks noChangeAspect="1"/>
          </p:cNvPicPr>
          <p:nvPr/>
        </p:nvPicPr>
        <p:blipFill rotWithShape="1">
          <a:blip r:embed="rId3">
            <a:alphaModFix amt="20000"/>
          </a:blip>
          <a:srcRect t="22122" b="2878"/>
          <a:stretch/>
        </p:blipFill>
        <p:spPr>
          <a:xfrm>
            <a:off x="-3928" y="10"/>
            <a:ext cx="12191980" cy="6857990"/>
          </a:xfrm>
          <a:prstGeom prst="rect">
            <a:avLst/>
          </a:prstGeom>
        </p:spPr>
      </p:pic>
      <p:pic>
        <p:nvPicPr>
          <p:cNvPr id="25" name="Picture 24">
            <a:extLst>
              <a:ext uri="{FF2B5EF4-FFF2-40B4-BE49-F238E27FC236}">
                <a16:creationId xmlns:a16="http://schemas.microsoft.com/office/drawing/2014/main" id="{1A4C720E-710D-44F8-A8D7-2BAA61E1814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51000"/>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F42DCCE1-68B3-4DF4-9DF8-5D9E0C496C04}"/>
              </a:ext>
            </a:extLst>
          </p:cNvPr>
          <p:cNvSpPr>
            <a:spLocks noGrp="1"/>
          </p:cNvSpPr>
          <p:nvPr>
            <p:ph type="ctrTitle"/>
          </p:nvPr>
        </p:nvSpPr>
        <p:spPr>
          <a:xfrm>
            <a:off x="908" y="1936630"/>
            <a:ext cx="11715911" cy="2421464"/>
          </a:xfrm>
        </p:spPr>
        <p:txBody>
          <a:bodyPr>
            <a:normAutofit/>
          </a:bodyPr>
          <a:lstStyle/>
          <a:p>
            <a:r>
              <a:rPr lang="en-US" dirty="0"/>
              <a:t>Advanced Memory Analysis Lab</a:t>
            </a:r>
            <a:br>
              <a:rPr lang="en-US" dirty="0"/>
            </a:br>
            <a:r>
              <a:rPr lang="en-US" sz="2400" dirty="0"/>
              <a:t>detecting Packed Malware</a:t>
            </a:r>
            <a:endParaRPr lang="en-US" sz="2400" dirty="0">
              <a:cs typeface="Calibri Light"/>
            </a:endParaRPr>
          </a:p>
        </p:txBody>
      </p:sp>
      <p:sp>
        <p:nvSpPr>
          <p:cNvPr id="3" name="Subtitle 2">
            <a:extLst>
              <a:ext uri="{FF2B5EF4-FFF2-40B4-BE49-F238E27FC236}">
                <a16:creationId xmlns:a16="http://schemas.microsoft.com/office/drawing/2014/main" id="{8A3B0526-B64B-4653-9D84-B50D0462C38F}"/>
              </a:ext>
            </a:extLst>
          </p:cNvPr>
          <p:cNvSpPr>
            <a:spLocks noGrp="1"/>
          </p:cNvSpPr>
          <p:nvPr>
            <p:ph type="subTitle" idx="1"/>
          </p:nvPr>
        </p:nvSpPr>
        <p:spPr>
          <a:xfrm>
            <a:off x="4523041" y="4358095"/>
            <a:ext cx="7197726" cy="1405467"/>
          </a:xfrm>
        </p:spPr>
        <p:txBody>
          <a:bodyPr>
            <a:normAutofit/>
          </a:bodyPr>
          <a:lstStyle/>
          <a:p>
            <a:r>
              <a:rPr lang="en-US"/>
              <a:t>90 COS/CYK Weapons and Tactics</a:t>
            </a:r>
          </a:p>
        </p:txBody>
      </p:sp>
    </p:spTree>
    <p:extLst>
      <p:ext uri="{BB962C8B-B14F-4D97-AF65-F5344CB8AC3E}">
        <p14:creationId xmlns:p14="http://schemas.microsoft.com/office/powerpoint/2010/main" val="7491619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B535B0-E36E-49C0-A7B0-3F39103FD3C9}"/>
              </a:ext>
            </a:extLst>
          </p:cNvPr>
          <p:cNvSpPr>
            <a:spLocks noGrp="1"/>
          </p:cNvSpPr>
          <p:nvPr>
            <p:ph type="title"/>
          </p:nvPr>
        </p:nvSpPr>
        <p:spPr>
          <a:xfrm>
            <a:off x="946381" y="2800844"/>
            <a:ext cx="10131425" cy="1456267"/>
          </a:xfrm>
        </p:spPr>
        <p:txBody>
          <a:bodyPr/>
          <a:lstStyle/>
          <a:p>
            <a:r>
              <a:rPr lang="en-US">
                <a:ea typeface="+mj-lt"/>
                <a:cs typeface="+mj-lt"/>
              </a:rPr>
              <a:t>QUESTIONS?</a:t>
            </a:r>
          </a:p>
          <a:p>
            <a:endParaRPr lang="en-US">
              <a:cs typeface="Calibri Light"/>
            </a:endParaRPr>
          </a:p>
        </p:txBody>
      </p:sp>
      <p:sp>
        <p:nvSpPr>
          <p:cNvPr id="3" name="Content Placeholder 2">
            <a:extLst>
              <a:ext uri="{FF2B5EF4-FFF2-40B4-BE49-F238E27FC236}">
                <a16:creationId xmlns:a16="http://schemas.microsoft.com/office/drawing/2014/main" id="{5C47330A-6461-415A-9D23-CDAB2BF6142E}"/>
              </a:ext>
            </a:extLst>
          </p:cNvPr>
          <p:cNvSpPr>
            <a:spLocks noGrp="1"/>
          </p:cNvSpPr>
          <p:nvPr>
            <p:ph idx="1"/>
          </p:nvPr>
        </p:nvSpPr>
        <p:spPr>
          <a:xfrm>
            <a:off x="946381" y="2118378"/>
            <a:ext cx="10131425" cy="3649133"/>
          </a:xfrm>
        </p:spPr>
        <p:txBody>
          <a:bodyPr/>
          <a:lstStyle/>
          <a:p>
            <a:pPr>
              <a:spcAft>
                <a:spcPts val="0"/>
              </a:spcAft>
            </a:pPr>
            <a:endParaRPr lang="en-US">
              <a:ea typeface="+mn-lt"/>
              <a:cs typeface="+mn-lt"/>
            </a:endParaRPr>
          </a:p>
          <a:p>
            <a:pPr marL="0" indent="0">
              <a:spcAft>
                <a:spcPts val="0"/>
              </a:spcAft>
              <a:buClr>
                <a:srgbClr val="FFFFFF"/>
              </a:buClr>
              <a:buNone/>
            </a:pPr>
            <a:r>
              <a:rPr lang="en-US">
                <a:ea typeface="+mn-lt"/>
                <a:cs typeface="+mn-lt"/>
              </a:rPr>
              <a:t>Capt Michael “Catapult” Lester</a:t>
            </a:r>
            <a:endParaRPr lang="en-US">
              <a:cs typeface="Calibri" panose="020F0502020204030204"/>
            </a:endParaRPr>
          </a:p>
          <a:p>
            <a:pPr marL="0" indent="0">
              <a:spcAft>
                <a:spcPts val="0"/>
              </a:spcAft>
              <a:buClr>
                <a:srgbClr val="FFFFFF"/>
              </a:buClr>
              <a:buNone/>
            </a:pPr>
            <a:r>
              <a:rPr lang="en-US">
                <a:ea typeface="+mn-lt"/>
                <a:cs typeface="+mn-lt"/>
                <a:hlinkClick r:id="rId2"/>
              </a:rPr>
              <a:t>michael.lester.5@us.af.mil</a:t>
            </a:r>
            <a:endParaRPr lang="en-US">
              <a:ea typeface="+mn-lt"/>
              <a:cs typeface="+mn-lt"/>
            </a:endParaRPr>
          </a:p>
          <a:p>
            <a:pPr marL="0" indent="0">
              <a:spcAft>
                <a:spcPts val="0"/>
              </a:spcAft>
              <a:buClr>
                <a:srgbClr val="FFFFFF"/>
              </a:buClr>
              <a:buNone/>
            </a:pPr>
            <a:r>
              <a:rPr lang="en-US">
                <a:ea typeface="+mn-lt"/>
                <a:cs typeface="+mn-lt"/>
              </a:rPr>
              <a:t>210.740.6478</a:t>
            </a:r>
          </a:p>
          <a:p>
            <a:pPr marL="0" indent="0">
              <a:buClr>
                <a:srgbClr val="FFFFFF"/>
              </a:buClr>
              <a:buNone/>
            </a:pPr>
            <a:endParaRPr lang="en-US">
              <a:cs typeface="Calibri"/>
            </a:endParaRPr>
          </a:p>
        </p:txBody>
      </p:sp>
    </p:spTree>
    <p:extLst>
      <p:ext uri="{BB962C8B-B14F-4D97-AF65-F5344CB8AC3E}">
        <p14:creationId xmlns:p14="http://schemas.microsoft.com/office/powerpoint/2010/main" val="33709076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83575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95C074-75F9-4359-B2CC-CB9C5583F7FA}"/>
              </a:ext>
            </a:extLst>
          </p:cNvPr>
          <p:cNvSpPr>
            <a:spLocks noGrp="1"/>
          </p:cNvSpPr>
          <p:nvPr>
            <p:ph type="title"/>
          </p:nvPr>
        </p:nvSpPr>
        <p:spPr/>
        <p:txBody>
          <a:bodyPr/>
          <a:lstStyle/>
          <a:p>
            <a:r>
              <a:rPr lang="en-US" cap="all">
                <a:solidFill>
                  <a:srgbClr val="FFFF00"/>
                </a:solidFill>
                <a:latin typeface="Calibri Light"/>
                <a:ea typeface="+mj-lt"/>
                <a:cs typeface="Segoe UI"/>
              </a:rPr>
              <a:t>LEARNING OBJECTIVES</a:t>
            </a:r>
            <a:endParaRPr lang="en-US">
              <a:solidFill>
                <a:srgbClr val="FFFF00"/>
              </a:solidFill>
              <a:latin typeface="Calibri Light"/>
              <a:cs typeface="Calibri Light"/>
            </a:endParaRPr>
          </a:p>
          <a:p>
            <a:endParaRPr lang="en-US">
              <a:cs typeface="Calibri Light"/>
            </a:endParaRPr>
          </a:p>
        </p:txBody>
      </p:sp>
      <p:sp>
        <p:nvSpPr>
          <p:cNvPr id="3" name="Subtitle 2">
            <a:extLst>
              <a:ext uri="{FF2B5EF4-FFF2-40B4-BE49-F238E27FC236}">
                <a16:creationId xmlns:a16="http://schemas.microsoft.com/office/drawing/2014/main" id="{14ED8036-98B1-4417-8315-DB2F05746C8F}"/>
              </a:ext>
            </a:extLst>
          </p:cNvPr>
          <p:cNvSpPr>
            <a:spLocks noGrp="1"/>
          </p:cNvSpPr>
          <p:nvPr>
            <p:ph idx="1"/>
          </p:nvPr>
        </p:nvSpPr>
        <p:spPr>
          <a:xfrm>
            <a:off x="685801" y="2289212"/>
            <a:ext cx="10131425" cy="3649133"/>
          </a:xfrm>
        </p:spPr>
        <p:txBody>
          <a:bodyPr vert="horz" lIns="91440" tIns="45720" rIns="91440" bIns="45720" rtlCol="0" anchor="t">
            <a:normAutofit/>
          </a:bodyPr>
          <a:lstStyle/>
          <a:p>
            <a:r>
              <a:rPr lang="en-US" sz="2400">
                <a:solidFill>
                  <a:srgbClr val="FFFF00"/>
                </a:solidFill>
                <a:latin typeface="Arial"/>
                <a:ea typeface="+mn-lt"/>
                <a:cs typeface="Arial"/>
              </a:rPr>
              <a:t>Define Packed Malware</a:t>
            </a:r>
            <a:endParaRPr lang="en-US" sz="2400">
              <a:solidFill>
                <a:srgbClr val="FFFF00"/>
              </a:solidFill>
              <a:latin typeface="Arial"/>
              <a:ea typeface="+mn-lt"/>
              <a:cs typeface="+mn-lt"/>
            </a:endParaRPr>
          </a:p>
          <a:p>
            <a:pPr>
              <a:buClr>
                <a:srgbClr val="FFFFFF"/>
              </a:buClr>
            </a:pPr>
            <a:r>
              <a:rPr lang="en-US" sz="2400">
                <a:solidFill>
                  <a:srgbClr val="FFFF00"/>
                </a:solidFill>
                <a:latin typeface="Arial"/>
                <a:ea typeface="+mn-lt"/>
                <a:cs typeface="Arial"/>
              </a:rPr>
              <a:t>Describe the purpose of Packing</a:t>
            </a:r>
          </a:p>
          <a:p>
            <a:pPr>
              <a:buClr>
                <a:srgbClr val="FFFFFF"/>
              </a:buClr>
            </a:pPr>
            <a:r>
              <a:rPr lang="en-US" sz="2400">
                <a:solidFill>
                  <a:srgbClr val="FFFF00"/>
                </a:solidFill>
                <a:latin typeface="Arial"/>
                <a:ea typeface="+mn-lt"/>
                <a:cs typeface="+mn-lt"/>
              </a:rPr>
              <a:t>Describe the technique that RAIR uses to detect Packed Malware</a:t>
            </a:r>
            <a:endParaRPr lang="en-US"/>
          </a:p>
          <a:p>
            <a:pPr>
              <a:buClr>
                <a:srgbClr val="FFFFFF"/>
              </a:buClr>
            </a:pPr>
            <a:r>
              <a:rPr lang="en-US" sz="2400">
                <a:solidFill>
                  <a:srgbClr val="FFFF00"/>
                </a:solidFill>
                <a:latin typeface="Arial"/>
                <a:cs typeface="Calibri"/>
              </a:rPr>
              <a:t>Define Shannon Entropy</a:t>
            </a:r>
          </a:p>
          <a:p>
            <a:pPr>
              <a:buClr>
                <a:prstClr val="white"/>
              </a:buClr>
            </a:pPr>
            <a:r>
              <a:rPr lang="en-US" sz="2400">
                <a:solidFill>
                  <a:srgbClr val="FFFF00"/>
                </a:solidFill>
                <a:latin typeface="Arial"/>
                <a:cs typeface="Arial"/>
              </a:rPr>
              <a:t>Describe how Entropy can be used to find Packed Malware</a:t>
            </a:r>
          </a:p>
          <a:p>
            <a:pPr>
              <a:buClr>
                <a:srgbClr val="FFFFFF"/>
              </a:buClr>
            </a:pPr>
            <a:r>
              <a:rPr lang="en-US" sz="2400">
                <a:solidFill>
                  <a:srgbClr val="FFFF00"/>
                </a:solidFill>
                <a:latin typeface="Arial"/>
                <a:cs typeface="Arial"/>
              </a:rPr>
              <a:t>Describe how YARA rules can be used to find Packed Malware</a:t>
            </a:r>
          </a:p>
          <a:p>
            <a:pPr marL="0" indent="0">
              <a:buClr>
                <a:srgbClr val="FFFFFF"/>
              </a:buClr>
              <a:buNone/>
            </a:pPr>
            <a:endParaRPr lang="en-US" sz="2400">
              <a:solidFill>
                <a:srgbClr val="FFFF00"/>
              </a:solidFill>
              <a:latin typeface="Arial"/>
              <a:cs typeface="Arial"/>
            </a:endParaRPr>
          </a:p>
        </p:txBody>
      </p:sp>
    </p:spTree>
    <p:extLst>
      <p:ext uri="{BB962C8B-B14F-4D97-AF65-F5344CB8AC3E}">
        <p14:creationId xmlns:p14="http://schemas.microsoft.com/office/powerpoint/2010/main" val="24401956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7ED11E-F47B-48AE-B66F-BE30D6B89750}"/>
              </a:ext>
            </a:extLst>
          </p:cNvPr>
          <p:cNvSpPr>
            <a:spLocks noGrp="1"/>
          </p:cNvSpPr>
          <p:nvPr>
            <p:ph type="title"/>
          </p:nvPr>
        </p:nvSpPr>
        <p:spPr/>
        <p:txBody>
          <a:bodyPr/>
          <a:lstStyle/>
          <a:p>
            <a:r>
              <a:rPr lang="en-US" sz="3200">
                <a:latin typeface="Calibri Light"/>
                <a:cs typeface="Calibri Light"/>
              </a:rPr>
              <a:t>What is Packed Malware?</a:t>
            </a:r>
          </a:p>
        </p:txBody>
      </p:sp>
      <p:sp>
        <p:nvSpPr>
          <p:cNvPr id="3" name="Subtitle 2">
            <a:extLst>
              <a:ext uri="{FF2B5EF4-FFF2-40B4-BE49-F238E27FC236}">
                <a16:creationId xmlns:a16="http://schemas.microsoft.com/office/drawing/2014/main" id="{4BF21701-8C3A-4280-86AD-49A1EB7C2703}"/>
              </a:ext>
            </a:extLst>
          </p:cNvPr>
          <p:cNvSpPr>
            <a:spLocks noGrp="1"/>
          </p:cNvSpPr>
          <p:nvPr>
            <p:ph idx="1"/>
          </p:nvPr>
        </p:nvSpPr>
        <p:spPr/>
        <p:txBody>
          <a:bodyPr/>
          <a:lstStyle/>
          <a:p>
            <a:r>
              <a:rPr lang="en-US">
                <a:solidFill>
                  <a:srgbClr val="FFFF00"/>
                </a:solidFill>
                <a:latin typeface="Arial"/>
                <a:ea typeface="+mn-lt"/>
                <a:cs typeface="+mn-lt"/>
              </a:rPr>
              <a:t>Packing is a subset of obfuscation. </a:t>
            </a:r>
            <a:endParaRPr lang="en-US">
              <a:solidFill>
                <a:srgbClr val="FFFF00"/>
              </a:solidFill>
              <a:latin typeface="Arial"/>
              <a:ea typeface="+mn-lt"/>
              <a:cs typeface="Arial"/>
            </a:endParaRPr>
          </a:p>
          <a:p>
            <a:pPr lvl="1">
              <a:buClr>
                <a:srgbClr val="FFFFFF"/>
              </a:buClr>
            </a:pPr>
            <a:r>
              <a:rPr lang="en-US">
                <a:solidFill>
                  <a:srgbClr val="FFFF00"/>
                </a:solidFill>
                <a:latin typeface="Arial"/>
                <a:ea typeface="+mn-lt"/>
                <a:cs typeface="+mn-lt"/>
              </a:rPr>
              <a:t>A packer is a tool that modifies the formatting of code by compressing or encrypting the data. </a:t>
            </a:r>
            <a:endParaRPr lang="en-US">
              <a:solidFill>
                <a:srgbClr val="FFFF00"/>
              </a:solidFill>
              <a:latin typeface="Arial"/>
              <a:cs typeface="Arial"/>
            </a:endParaRPr>
          </a:p>
          <a:p>
            <a:pPr>
              <a:buClr>
                <a:srgbClr val="FFFFFF"/>
              </a:buClr>
            </a:pPr>
            <a:r>
              <a:rPr lang="en-US">
                <a:solidFill>
                  <a:srgbClr val="FFFF00"/>
                </a:solidFill>
                <a:latin typeface="Arial"/>
                <a:ea typeface="+mn-lt"/>
                <a:cs typeface="+mn-lt"/>
              </a:rPr>
              <a:t>The purpose of packing is for Defense Evasion against AV Detection.</a:t>
            </a:r>
          </a:p>
          <a:p>
            <a:r>
              <a:rPr lang="en-US">
                <a:latin typeface="Arial"/>
                <a:ea typeface="+mn-lt"/>
                <a:cs typeface="+mn-lt"/>
              </a:rPr>
              <a:t>By using packing to obfuscate malware, it becomes much harder to detect.</a:t>
            </a:r>
          </a:p>
          <a:p>
            <a:r>
              <a:rPr lang="en-US">
                <a:latin typeface="Arial"/>
                <a:ea typeface="+mn-lt"/>
                <a:cs typeface="+mn-lt"/>
              </a:rPr>
              <a:t>Though often used to delay the detection of malicious code, there is still legitimate use for packing. </a:t>
            </a:r>
            <a:endParaRPr lang="en-US">
              <a:latin typeface="Arial"/>
              <a:ea typeface="+mn-lt"/>
              <a:cs typeface="Arial"/>
            </a:endParaRPr>
          </a:p>
          <a:p>
            <a:pPr lvl="1">
              <a:buClr>
                <a:srgbClr val="FFFFFF"/>
              </a:buClr>
              <a:buFont typeface="Courier New"/>
              <a:buChar char="o"/>
            </a:pPr>
            <a:r>
              <a:rPr lang="en-US">
                <a:latin typeface="Arial"/>
                <a:ea typeface="+mn-lt"/>
                <a:cs typeface="+mn-lt"/>
              </a:rPr>
              <a:t>A legitimate use includes protecting intellectual property or other sensitive data from being copied.</a:t>
            </a:r>
            <a:endParaRPr lang="en-US">
              <a:latin typeface="Arial"/>
              <a:cs typeface="Arial"/>
            </a:endParaRPr>
          </a:p>
        </p:txBody>
      </p:sp>
    </p:spTree>
    <p:extLst>
      <p:ext uri="{BB962C8B-B14F-4D97-AF65-F5344CB8AC3E}">
        <p14:creationId xmlns:p14="http://schemas.microsoft.com/office/powerpoint/2010/main" val="6390793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3E143-8646-496B-98A0-9E8B804CC9F1}"/>
              </a:ext>
            </a:extLst>
          </p:cNvPr>
          <p:cNvSpPr>
            <a:spLocks noGrp="1"/>
          </p:cNvSpPr>
          <p:nvPr>
            <p:ph type="title"/>
          </p:nvPr>
        </p:nvSpPr>
        <p:spPr/>
        <p:txBody>
          <a:bodyPr/>
          <a:lstStyle/>
          <a:p>
            <a:r>
              <a:rPr lang="en-US" sz="3200">
                <a:latin typeface="Calibri Light"/>
                <a:ea typeface="+mj-lt"/>
                <a:cs typeface="+mj-lt"/>
              </a:rPr>
              <a:t>Packing Process</a:t>
            </a:r>
            <a:endParaRPr lang="en-US" sz="3200">
              <a:latin typeface="Calibri Light"/>
              <a:cs typeface="Calibri Light"/>
            </a:endParaRPr>
          </a:p>
        </p:txBody>
      </p:sp>
      <p:sp>
        <p:nvSpPr>
          <p:cNvPr id="5" name="Text Placeholder 4">
            <a:extLst>
              <a:ext uri="{FF2B5EF4-FFF2-40B4-BE49-F238E27FC236}">
                <a16:creationId xmlns:a16="http://schemas.microsoft.com/office/drawing/2014/main" id="{A2F43ED6-F2DB-4A0D-95FA-787515016833}"/>
              </a:ext>
            </a:extLst>
          </p:cNvPr>
          <p:cNvSpPr>
            <a:spLocks noGrp="1"/>
          </p:cNvSpPr>
          <p:nvPr>
            <p:ph type="body" idx="1"/>
          </p:nvPr>
        </p:nvSpPr>
        <p:spPr/>
        <p:txBody>
          <a:bodyPr/>
          <a:lstStyle/>
          <a:p>
            <a:r>
              <a:rPr lang="en-US" dirty="0"/>
              <a:t>Steps</a:t>
            </a:r>
          </a:p>
        </p:txBody>
      </p:sp>
      <p:sp>
        <p:nvSpPr>
          <p:cNvPr id="3" name="Subtitle 2">
            <a:extLst>
              <a:ext uri="{FF2B5EF4-FFF2-40B4-BE49-F238E27FC236}">
                <a16:creationId xmlns:a16="http://schemas.microsoft.com/office/drawing/2014/main" id="{662B1F6F-A8A4-4EC3-89C7-19EC4D449200}"/>
              </a:ext>
            </a:extLst>
          </p:cNvPr>
          <p:cNvSpPr>
            <a:spLocks noGrp="1"/>
          </p:cNvSpPr>
          <p:nvPr>
            <p:ph sz="half" idx="2"/>
          </p:nvPr>
        </p:nvSpPr>
        <p:spPr/>
        <p:txBody>
          <a:bodyPr vert="horz" lIns="91440" tIns="45720" rIns="91440" bIns="45720" rtlCol="0" anchor="t">
            <a:noAutofit/>
          </a:bodyPr>
          <a:lstStyle/>
          <a:p>
            <a:r>
              <a:rPr lang="en-US" sz="1600" dirty="0">
                <a:latin typeface="Arial"/>
                <a:ea typeface="+mn-lt"/>
                <a:cs typeface="+mn-lt"/>
              </a:rPr>
              <a:t>The original code is uploaded into the packer tool and goes through the packer process to compress, encode, or encrypt the data</a:t>
            </a:r>
            <a:endParaRPr lang="en-US" sz="1600" dirty="0">
              <a:latin typeface="Arial"/>
              <a:cs typeface="Arial"/>
            </a:endParaRPr>
          </a:p>
          <a:p>
            <a:r>
              <a:rPr lang="en-US" sz="1600" dirty="0">
                <a:latin typeface="Arial"/>
                <a:ea typeface="+mn-lt"/>
                <a:cs typeface="+mn-lt"/>
              </a:rPr>
              <a:t>The original PE Header and original code are compressed or encrypted and stored in the packed section of the new executable.</a:t>
            </a:r>
          </a:p>
          <a:p>
            <a:r>
              <a:rPr lang="en-US" sz="1600" dirty="0">
                <a:latin typeface="Arial"/>
                <a:ea typeface="+mn-lt"/>
                <a:cs typeface="+mn-lt"/>
              </a:rPr>
              <a:t>A new PE Header and unpacker stub are appended to the file</a:t>
            </a:r>
          </a:p>
          <a:p>
            <a:r>
              <a:rPr lang="en-US" sz="1600" dirty="0">
                <a:latin typeface="Arial"/>
                <a:ea typeface="+mn-lt"/>
                <a:cs typeface="+mn-lt"/>
              </a:rPr>
              <a:t>The unpacker stub contains executable code that can unpack the original executable</a:t>
            </a:r>
            <a:endParaRPr lang="en-US" sz="1600" dirty="0">
              <a:latin typeface="Arial"/>
              <a:cs typeface="Arial"/>
            </a:endParaRPr>
          </a:p>
        </p:txBody>
      </p:sp>
      <p:sp>
        <p:nvSpPr>
          <p:cNvPr id="6" name="Text Placeholder 5">
            <a:extLst>
              <a:ext uri="{FF2B5EF4-FFF2-40B4-BE49-F238E27FC236}">
                <a16:creationId xmlns:a16="http://schemas.microsoft.com/office/drawing/2014/main" id="{A4657CF7-9FCF-40CC-9148-5DFB52CB6470}"/>
              </a:ext>
            </a:extLst>
          </p:cNvPr>
          <p:cNvSpPr>
            <a:spLocks noGrp="1"/>
          </p:cNvSpPr>
          <p:nvPr>
            <p:ph type="body" sz="quarter" idx="3"/>
          </p:nvPr>
        </p:nvSpPr>
        <p:spPr/>
        <p:txBody>
          <a:bodyPr/>
          <a:lstStyle/>
          <a:p>
            <a:r>
              <a:rPr lang="en-US" dirty="0"/>
              <a:t>Example</a:t>
            </a:r>
          </a:p>
        </p:txBody>
      </p:sp>
      <p:sp>
        <p:nvSpPr>
          <p:cNvPr id="4" name="TextBox 3">
            <a:extLst>
              <a:ext uri="{FF2B5EF4-FFF2-40B4-BE49-F238E27FC236}">
                <a16:creationId xmlns:a16="http://schemas.microsoft.com/office/drawing/2014/main" id="{731C63E8-2F4F-4FB3-B65B-DE09BDA6AF34}"/>
              </a:ext>
            </a:extLst>
          </p:cNvPr>
          <p:cNvSpPr txBox="1"/>
          <p:nvPr/>
        </p:nvSpPr>
        <p:spPr>
          <a:xfrm>
            <a:off x="4696763" y="4242720"/>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cs typeface="Calibri"/>
            </a:endParaRPr>
          </a:p>
        </p:txBody>
      </p:sp>
      <p:sp>
        <p:nvSpPr>
          <p:cNvPr id="9" name="Rectangle 8">
            <a:extLst>
              <a:ext uri="{FF2B5EF4-FFF2-40B4-BE49-F238E27FC236}">
                <a16:creationId xmlns:a16="http://schemas.microsoft.com/office/drawing/2014/main" id="{5FC85F1F-B31C-4BB1-8946-EB180110652A}"/>
              </a:ext>
            </a:extLst>
          </p:cNvPr>
          <p:cNvSpPr/>
          <p:nvPr/>
        </p:nvSpPr>
        <p:spPr>
          <a:xfrm>
            <a:off x="9619679" y="2441762"/>
            <a:ext cx="1886520" cy="515816"/>
          </a:xfrm>
          <a:prstGeom prst="rect">
            <a:avLst/>
          </a:prstGeom>
          <a:solidFill>
            <a:srgbClr val="00A2E8"/>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New PE Header</a:t>
            </a:r>
          </a:p>
        </p:txBody>
      </p:sp>
      <p:sp>
        <p:nvSpPr>
          <p:cNvPr id="10" name="Rectangle 9">
            <a:extLst>
              <a:ext uri="{FF2B5EF4-FFF2-40B4-BE49-F238E27FC236}">
                <a16:creationId xmlns:a16="http://schemas.microsoft.com/office/drawing/2014/main" id="{29E7D780-C165-4C86-B171-4F706536C20F}"/>
              </a:ext>
            </a:extLst>
          </p:cNvPr>
          <p:cNvSpPr/>
          <p:nvPr/>
        </p:nvSpPr>
        <p:spPr>
          <a:xfrm>
            <a:off x="9619679" y="5527862"/>
            <a:ext cx="1886520" cy="515816"/>
          </a:xfrm>
          <a:prstGeom prst="rect">
            <a:avLst/>
          </a:prstGeom>
          <a:solidFill>
            <a:srgbClr val="00A2E8"/>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Unpacker Stub</a:t>
            </a:r>
          </a:p>
        </p:txBody>
      </p:sp>
      <p:sp>
        <p:nvSpPr>
          <p:cNvPr id="11" name="Rectangle 10">
            <a:extLst>
              <a:ext uri="{FF2B5EF4-FFF2-40B4-BE49-F238E27FC236}">
                <a16:creationId xmlns:a16="http://schemas.microsoft.com/office/drawing/2014/main" id="{74F07F41-18DD-4004-8F21-251CD4FD635C}"/>
              </a:ext>
            </a:extLst>
          </p:cNvPr>
          <p:cNvSpPr/>
          <p:nvPr/>
        </p:nvSpPr>
        <p:spPr>
          <a:xfrm>
            <a:off x="9619679" y="2957578"/>
            <a:ext cx="1886520" cy="2570284"/>
          </a:xfrm>
          <a:prstGeom prst="rect">
            <a:avLst/>
          </a:prstGeom>
          <a:solidFill>
            <a:srgbClr val="FF7F27"/>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Packed</a:t>
            </a:r>
          </a:p>
          <a:p>
            <a:pPr algn="ctr"/>
            <a:r>
              <a:rPr lang="en-US" b="1" dirty="0"/>
              <a:t>Executable</a:t>
            </a:r>
          </a:p>
        </p:txBody>
      </p:sp>
      <p:sp>
        <p:nvSpPr>
          <p:cNvPr id="13" name="Rectangle 12">
            <a:extLst>
              <a:ext uri="{FF2B5EF4-FFF2-40B4-BE49-F238E27FC236}">
                <a16:creationId xmlns:a16="http://schemas.microsoft.com/office/drawing/2014/main" id="{7AE55138-273E-4515-9EE1-092D1337F856}"/>
              </a:ext>
            </a:extLst>
          </p:cNvPr>
          <p:cNvSpPr/>
          <p:nvPr/>
        </p:nvSpPr>
        <p:spPr>
          <a:xfrm>
            <a:off x="5992574" y="2957578"/>
            <a:ext cx="1883664" cy="2570284"/>
          </a:xfrm>
          <a:prstGeom prst="rect">
            <a:avLst/>
          </a:prstGeom>
          <a:solidFill>
            <a:srgbClr val="FF7F27"/>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Original</a:t>
            </a:r>
          </a:p>
          <a:p>
            <a:pPr algn="ctr"/>
            <a:r>
              <a:rPr lang="en-US" b="1" dirty="0"/>
              <a:t>Executable</a:t>
            </a:r>
          </a:p>
        </p:txBody>
      </p:sp>
      <p:cxnSp>
        <p:nvCxnSpPr>
          <p:cNvPr id="14" name="Straight Arrow Connector 13">
            <a:extLst>
              <a:ext uri="{FF2B5EF4-FFF2-40B4-BE49-F238E27FC236}">
                <a16:creationId xmlns:a16="http://schemas.microsoft.com/office/drawing/2014/main" id="{B975D79E-81D0-4AAA-9094-D42AA22A565E}"/>
              </a:ext>
            </a:extLst>
          </p:cNvPr>
          <p:cNvCxnSpPr>
            <a:cxnSpLocks/>
            <a:stCxn id="13" idx="3"/>
            <a:endCxn id="11" idx="1"/>
          </p:cNvCxnSpPr>
          <p:nvPr/>
        </p:nvCxnSpPr>
        <p:spPr>
          <a:xfrm>
            <a:off x="7876238" y="4242720"/>
            <a:ext cx="1743441" cy="0"/>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BE1FC0B3-05A8-45F7-9AF7-FD6247193339}"/>
              </a:ext>
            </a:extLst>
          </p:cNvPr>
          <p:cNvSpPr txBox="1"/>
          <p:nvPr/>
        </p:nvSpPr>
        <p:spPr>
          <a:xfrm>
            <a:off x="7873441" y="3657944"/>
            <a:ext cx="1749035" cy="584775"/>
          </a:xfrm>
          <a:prstGeom prst="rect">
            <a:avLst/>
          </a:prstGeom>
          <a:noFill/>
        </p:spPr>
        <p:txBody>
          <a:bodyPr wrap="square" rtlCol="0">
            <a:spAutoFit/>
          </a:bodyPr>
          <a:lstStyle/>
          <a:p>
            <a:pPr algn="ctr"/>
            <a:r>
              <a:rPr lang="en-US" sz="1600" dirty="0"/>
              <a:t>Packing</a:t>
            </a:r>
          </a:p>
          <a:p>
            <a:pPr algn="ctr"/>
            <a:r>
              <a:rPr lang="en-US" sz="1600" dirty="0"/>
              <a:t>Algorithm</a:t>
            </a:r>
          </a:p>
        </p:txBody>
      </p:sp>
    </p:spTree>
    <p:extLst>
      <p:ext uri="{BB962C8B-B14F-4D97-AF65-F5344CB8AC3E}">
        <p14:creationId xmlns:p14="http://schemas.microsoft.com/office/powerpoint/2010/main" val="4717725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2F23E3C-7ECB-4A86-B4EA-BCCD2207267E}"/>
              </a:ext>
            </a:extLst>
          </p:cNvPr>
          <p:cNvSpPr txBox="1"/>
          <p:nvPr/>
        </p:nvSpPr>
        <p:spPr>
          <a:xfrm>
            <a:off x="942037" y="251104"/>
            <a:ext cx="6096938"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dirty="0"/>
              <a:t>Unpacking Process Diagram</a:t>
            </a:r>
          </a:p>
        </p:txBody>
      </p:sp>
      <p:sp>
        <p:nvSpPr>
          <p:cNvPr id="5" name="Rectangle 4">
            <a:extLst>
              <a:ext uri="{FF2B5EF4-FFF2-40B4-BE49-F238E27FC236}">
                <a16:creationId xmlns:a16="http://schemas.microsoft.com/office/drawing/2014/main" id="{E96564F5-D12E-4828-952B-648D95702CE9}"/>
              </a:ext>
            </a:extLst>
          </p:cNvPr>
          <p:cNvSpPr/>
          <p:nvPr/>
        </p:nvSpPr>
        <p:spPr>
          <a:xfrm>
            <a:off x="2923604" y="1970942"/>
            <a:ext cx="2195464" cy="515816"/>
          </a:xfrm>
          <a:prstGeom prst="rect">
            <a:avLst/>
          </a:prstGeom>
          <a:solidFill>
            <a:srgbClr val="00A2E8"/>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New PE Header</a:t>
            </a:r>
          </a:p>
        </p:txBody>
      </p:sp>
      <p:sp>
        <p:nvSpPr>
          <p:cNvPr id="6" name="Rectangle 5">
            <a:extLst>
              <a:ext uri="{FF2B5EF4-FFF2-40B4-BE49-F238E27FC236}">
                <a16:creationId xmlns:a16="http://schemas.microsoft.com/office/drawing/2014/main" id="{BB88BEA2-2228-4912-8258-46FFD3DA264D}"/>
              </a:ext>
            </a:extLst>
          </p:cNvPr>
          <p:cNvSpPr/>
          <p:nvPr/>
        </p:nvSpPr>
        <p:spPr>
          <a:xfrm>
            <a:off x="2923604" y="5057042"/>
            <a:ext cx="2195464" cy="515816"/>
          </a:xfrm>
          <a:prstGeom prst="rect">
            <a:avLst/>
          </a:prstGeom>
          <a:solidFill>
            <a:srgbClr val="00A2E8"/>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Unpacker Stub</a:t>
            </a:r>
          </a:p>
        </p:txBody>
      </p:sp>
      <p:sp>
        <p:nvSpPr>
          <p:cNvPr id="9" name="Rectangle 8">
            <a:extLst>
              <a:ext uri="{FF2B5EF4-FFF2-40B4-BE49-F238E27FC236}">
                <a16:creationId xmlns:a16="http://schemas.microsoft.com/office/drawing/2014/main" id="{1CF621BF-FA32-41E5-8653-630F24F149FC}"/>
              </a:ext>
            </a:extLst>
          </p:cNvPr>
          <p:cNvSpPr/>
          <p:nvPr/>
        </p:nvSpPr>
        <p:spPr>
          <a:xfrm>
            <a:off x="2923604" y="2486758"/>
            <a:ext cx="2195464" cy="2570284"/>
          </a:xfrm>
          <a:prstGeom prst="rect">
            <a:avLst/>
          </a:prstGeom>
          <a:solidFill>
            <a:srgbClr val="FF7F27"/>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Packed</a:t>
            </a:r>
          </a:p>
          <a:p>
            <a:pPr algn="ctr"/>
            <a:r>
              <a:rPr lang="en-US" b="1" dirty="0"/>
              <a:t>Executable</a:t>
            </a:r>
          </a:p>
        </p:txBody>
      </p:sp>
      <p:sp>
        <p:nvSpPr>
          <p:cNvPr id="11" name="Rectangle 10">
            <a:extLst>
              <a:ext uri="{FF2B5EF4-FFF2-40B4-BE49-F238E27FC236}">
                <a16:creationId xmlns:a16="http://schemas.microsoft.com/office/drawing/2014/main" id="{6EBB912B-DBDC-497C-A5C6-9A58EBEAC458}"/>
              </a:ext>
            </a:extLst>
          </p:cNvPr>
          <p:cNvSpPr/>
          <p:nvPr/>
        </p:nvSpPr>
        <p:spPr>
          <a:xfrm>
            <a:off x="6906202" y="1970942"/>
            <a:ext cx="2195464" cy="515816"/>
          </a:xfrm>
          <a:prstGeom prst="rect">
            <a:avLst/>
          </a:prstGeom>
          <a:solidFill>
            <a:srgbClr val="00A2E8"/>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New PE Header</a:t>
            </a:r>
          </a:p>
        </p:txBody>
      </p:sp>
      <p:sp>
        <p:nvSpPr>
          <p:cNvPr id="12" name="Rectangle 11">
            <a:extLst>
              <a:ext uri="{FF2B5EF4-FFF2-40B4-BE49-F238E27FC236}">
                <a16:creationId xmlns:a16="http://schemas.microsoft.com/office/drawing/2014/main" id="{03892BD8-151F-44B7-BBBB-83CEF05D0819}"/>
              </a:ext>
            </a:extLst>
          </p:cNvPr>
          <p:cNvSpPr/>
          <p:nvPr/>
        </p:nvSpPr>
        <p:spPr>
          <a:xfrm>
            <a:off x="6906202" y="5057042"/>
            <a:ext cx="2195464" cy="515816"/>
          </a:xfrm>
          <a:prstGeom prst="rect">
            <a:avLst/>
          </a:prstGeom>
          <a:solidFill>
            <a:srgbClr val="00A2E8"/>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Unpacker Stub</a:t>
            </a:r>
          </a:p>
        </p:txBody>
      </p:sp>
      <p:sp>
        <p:nvSpPr>
          <p:cNvPr id="13" name="Rectangle 12">
            <a:extLst>
              <a:ext uri="{FF2B5EF4-FFF2-40B4-BE49-F238E27FC236}">
                <a16:creationId xmlns:a16="http://schemas.microsoft.com/office/drawing/2014/main" id="{458A7E29-A4E2-4471-B397-B3C94F05B4BE}"/>
              </a:ext>
            </a:extLst>
          </p:cNvPr>
          <p:cNvSpPr/>
          <p:nvPr/>
        </p:nvSpPr>
        <p:spPr>
          <a:xfrm>
            <a:off x="6906202" y="2486758"/>
            <a:ext cx="2195464" cy="515816"/>
          </a:xfrm>
          <a:prstGeom prst="rect">
            <a:avLst/>
          </a:prstGeom>
          <a:solidFill>
            <a:srgbClr val="FF7F27"/>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Original PE Header</a:t>
            </a:r>
          </a:p>
        </p:txBody>
      </p:sp>
      <p:sp>
        <p:nvSpPr>
          <p:cNvPr id="14" name="Rectangle 13">
            <a:extLst>
              <a:ext uri="{FF2B5EF4-FFF2-40B4-BE49-F238E27FC236}">
                <a16:creationId xmlns:a16="http://schemas.microsoft.com/office/drawing/2014/main" id="{B3CA72C0-9963-4A9E-833B-E9987EDA9EC6}"/>
              </a:ext>
            </a:extLst>
          </p:cNvPr>
          <p:cNvSpPr/>
          <p:nvPr/>
        </p:nvSpPr>
        <p:spPr>
          <a:xfrm>
            <a:off x="6906202" y="2998062"/>
            <a:ext cx="2195464" cy="2058980"/>
          </a:xfrm>
          <a:prstGeom prst="rect">
            <a:avLst/>
          </a:prstGeom>
          <a:solidFill>
            <a:srgbClr val="FF7F27"/>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Original</a:t>
            </a:r>
          </a:p>
          <a:p>
            <a:pPr algn="ctr"/>
            <a:r>
              <a:rPr lang="en-US" b="1" dirty="0"/>
              <a:t>Unpacked</a:t>
            </a:r>
          </a:p>
          <a:p>
            <a:pPr algn="ctr"/>
            <a:r>
              <a:rPr lang="en-US" b="1" dirty="0"/>
              <a:t>Executable</a:t>
            </a:r>
          </a:p>
        </p:txBody>
      </p:sp>
      <p:cxnSp>
        <p:nvCxnSpPr>
          <p:cNvPr id="4" name="Connector: Curved 3">
            <a:extLst>
              <a:ext uri="{FF2B5EF4-FFF2-40B4-BE49-F238E27FC236}">
                <a16:creationId xmlns:a16="http://schemas.microsoft.com/office/drawing/2014/main" id="{D92A10FF-90A0-44C2-B08D-4E62884AA78C}"/>
              </a:ext>
            </a:extLst>
          </p:cNvPr>
          <p:cNvCxnSpPr>
            <a:stCxn id="6" idx="3"/>
            <a:endCxn id="9" idx="3"/>
          </p:cNvCxnSpPr>
          <p:nvPr/>
        </p:nvCxnSpPr>
        <p:spPr>
          <a:xfrm flipV="1">
            <a:off x="5119068" y="3771900"/>
            <a:ext cx="12700" cy="1543050"/>
          </a:xfrm>
          <a:prstGeom prst="curvedConnector3">
            <a:avLst>
              <a:gd name="adj1" fmla="val 7275000"/>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B3532BE8-FCF5-4EF7-A330-2B7DAC9629E6}"/>
              </a:ext>
            </a:extLst>
          </p:cNvPr>
          <p:cNvCxnSpPr>
            <a:cxnSpLocks/>
            <a:stCxn id="9" idx="3"/>
          </p:cNvCxnSpPr>
          <p:nvPr/>
        </p:nvCxnSpPr>
        <p:spPr>
          <a:xfrm>
            <a:off x="5119068" y="3771900"/>
            <a:ext cx="1787134" cy="0"/>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F55A5EDC-7A65-4544-ACAE-FFF8D9EA7D1C}"/>
              </a:ext>
            </a:extLst>
          </p:cNvPr>
          <p:cNvCxnSpPr>
            <a:cxnSpLocks/>
          </p:cNvCxnSpPr>
          <p:nvPr/>
        </p:nvCxnSpPr>
        <p:spPr>
          <a:xfrm>
            <a:off x="2018361" y="5334000"/>
            <a:ext cx="892543" cy="0"/>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DBC2E11B-E1CF-4CB6-8FCF-71AB8F321E9C}"/>
              </a:ext>
            </a:extLst>
          </p:cNvPr>
          <p:cNvSpPr txBox="1"/>
          <p:nvPr/>
        </p:nvSpPr>
        <p:spPr>
          <a:xfrm>
            <a:off x="942037" y="4391620"/>
            <a:ext cx="1981567" cy="830997"/>
          </a:xfrm>
          <a:prstGeom prst="rect">
            <a:avLst/>
          </a:prstGeom>
          <a:noFill/>
        </p:spPr>
        <p:txBody>
          <a:bodyPr wrap="square" rtlCol="0">
            <a:spAutoFit/>
          </a:bodyPr>
          <a:lstStyle/>
          <a:p>
            <a:pPr algn="ctr"/>
            <a:r>
              <a:rPr lang="en-US" sz="1600" dirty="0"/>
              <a:t>1. Windows Loader creates a thread at the </a:t>
            </a:r>
            <a:r>
              <a:rPr lang="en-US" sz="1600" dirty="0" err="1"/>
              <a:t>EntryPoint</a:t>
            </a:r>
            <a:endParaRPr lang="en-US" sz="1600" dirty="0"/>
          </a:p>
        </p:txBody>
      </p:sp>
      <p:sp>
        <p:nvSpPr>
          <p:cNvPr id="23" name="TextBox 22">
            <a:extLst>
              <a:ext uri="{FF2B5EF4-FFF2-40B4-BE49-F238E27FC236}">
                <a16:creationId xmlns:a16="http://schemas.microsoft.com/office/drawing/2014/main" id="{CCAC1F5B-DD42-45EF-B568-1816FFD510E7}"/>
              </a:ext>
            </a:extLst>
          </p:cNvPr>
          <p:cNvSpPr txBox="1"/>
          <p:nvPr/>
        </p:nvSpPr>
        <p:spPr>
          <a:xfrm>
            <a:off x="5119068" y="1956017"/>
            <a:ext cx="1749035" cy="1815882"/>
          </a:xfrm>
          <a:prstGeom prst="rect">
            <a:avLst/>
          </a:prstGeom>
          <a:noFill/>
        </p:spPr>
        <p:txBody>
          <a:bodyPr wrap="square" rtlCol="0">
            <a:spAutoFit/>
          </a:bodyPr>
          <a:lstStyle/>
          <a:p>
            <a:pPr algn="ctr"/>
            <a:r>
              <a:rPr lang="en-US" sz="1600" dirty="0"/>
              <a:t>2. Unpacker extracts the packed code and overwrites the memory region with unpacked contents</a:t>
            </a:r>
          </a:p>
        </p:txBody>
      </p:sp>
      <p:sp>
        <p:nvSpPr>
          <p:cNvPr id="24" name="TextBox 23">
            <a:extLst>
              <a:ext uri="{FF2B5EF4-FFF2-40B4-BE49-F238E27FC236}">
                <a16:creationId xmlns:a16="http://schemas.microsoft.com/office/drawing/2014/main" id="{81FC5A85-6DA7-4F74-BD90-BFE04DECFE01}"/>
              </a:ext>
            </a:extLst>
          </p:cNvPr>
          <p:cNvSpPr txBox="1"/>
          <p:nvPr/>
        </p:nvSpPr>
        <p:spPr>
          <a:xfrm>
            <a:off x="9139765" y="3045429"/>
            <a:ext cx="1749035" cy="1323439"/>
          </a:xfrm>
          <a:prstGeom prst="rect">
            <a:avLst/>
          </a:prstGeom>
          <a:noFill/>
        </p:spPr>
        <p:txBody>
          <a:bodyPr wrap="square" rtlCol="0">
            <a:spAutoFit/>
          </a:bodyPr>
          <a:lstStyle/>
          <a:p>
            <a:pPr algn="ctr"/>
            <a:r>
              <a:rPr lang="en-US" sz="1600" dirty="0"/>
              <a:t>3. Control is passed to the unpacked code from the unpacker stub.</a:t>
            </a:r>
          </a:p>
        </p:txBody>
      </p:sp>
      <p:cxnSp>
        <p:nvCxnSpPr>
          <p:cNvPr id="25" name="Straight Arrow Connector 24">
            <a:extLst>
              <a:ext uri="{FF2B5EF4-FFF2-40B4-BE49-F238E27FC236}">
                <a16:creationId xmlns:a16="http://schemas.microsoft.com/office/drawing/2014/main" id="{F85CA594-C414-48E0-9DD3-35D46F763095}"/>
              </a:ext>
            </a:extLst>
          </p:cNvPr>
          <p:cNvCxnSpPr>
            <a:cxnSpLocks/>
          </p:cNvCxnSpPr>
          <p:nvPr/>
        </p:nvCxnSpPr>
        <p:spPr>
          <a:xfrm>
            <a:off x="9101666" y="4382095"/>
            <a:ext cx="892543" cy="0"/>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345759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A52BE5-F944-4366-A176-5966FF2EEFFC}"/>
              </a:ext>
            </a:extLst>
          </p:cNvPr>
          <p:cNvSpPr>
            <a:spLocks noGrp="1"/>
          </p:cNvSpPr>
          <p:nvPr>
            <p:ph type="title"/>
          </p:nvPr>
        </p:nvSpPr>
        <p:spPr/>
        <p:txBody>
          <a:bodyPr/>
          <a:lstStyle/>
          <a:p>
            <a:r>
              <a:rPr lang="en-US" dirty="0">
                <a:cs typeface="Calibri Light"/>
              </a:rPr>
              <a:t>Packing Process</a:t>
            </a:r>
            <a:endParaRPr lang="en-US" dirty="0"/>
          </a:p>
        </p:txBody>
      </p:sp>
      <p:sp>
        <p:nvSpPr>
          <p:cNvPr id="3" name="Content Placeholder 2">
            <a:extLst>
              <a:ext uri="{FF2B5EF4-FFF2-40B4-BE49-F238E27FC236}">
                <a16:creationId xmlns:a16="http://schemas.microsoft.com/office/drawing/2014/main" id="{453C3163-3C66-4185-9DF5-8EE439E5336F}"/>
              </a:ext>
            </a:extLst>
          </p:cNvPr>
          <p:cNvSpPr>
            <a:spLocks noGrp="1"/>
          </p:cNvSpPr>
          <p:nvPr>
            <p:ph idx="1"/>
          </p:nvPr>
        </p:nvSpPr>
        <p:spPr/>
        <p:txBody>
          <a:bodyPr/>
          <a:lstStyle/>
          <a:p>
            <a:r>
              <a:rPr lang="en-US">
                <a:latin typeface="Arial"/>
                <a:cs typeface="Arial"/>
              </a:rPr>
              <a:t>During the packing process, the original entry point is relocated/obfuscated in the packed section. This is important for anyone trying to analyze the code. This process makes identifying the import address table (IAT) and original entry point difficult.</a:t>
            </a:r>
            <a:endParaRPr lang="en-US">
              <a:latin typeface="Arial"/>
              <a:ea typeface="+mn-lt"/>
              <a:cs typeface="+mn-lt"/>
            </a:endParaRPr>
          </a:p>
          <a:p>
            <a:pPr>
              <a:buClr>
                <a:srgbClr val="FFFFFF"/>
              </a:buClr>
            </a:pPr>
            <a:r>
              <a:rPr lang="en-US">
                <a:latin typeface="Arial"/>
                <a:cs typeface="Arial"/>
              </a:rPr>
              <a:t>The decompression stub is used to unpack the code upon delivery.</a:t>
            </a:r>
            <a:endParaRPr lang="en-US">
              <a:latin typeface="Arial"/>
              <a:ea typeface="+mn-lt"/>
              <a:cs typeface="+mn-lt"/>
            </a:endParaRPr>
          </a:p>
          <a:p>
            <a:pPr>
              <a:buClr>
                <a:srgbClr val="FFFFFF"/>
              </a:buClr>
            </a:pPr>
            <a:r>
              <a:rPr lang="en-US">
                <a:latin typeface="Arial"/>
                <a:cs typeface="Arial"/>
              </a:rPr>
              <a:t>Some malware creators use custom packers, but commercial/open-source packers are also used.</a:t>
            </a:r>
            <a:endParaRPr lang="en-US">
              <a:latin typeface="Arial"/>
              <a:ea typeface="+mn-lt"/>
              <a:cs typeface="+mn-lt"/>
            </a:endParaRPr>
          </a:p>
          <a:p>
            <a:pPr>
              <a:buClr>
                <a:srgbClr val="FFFFFF"/>
              </a:buClr>
            </a:pPr>
            <a:r>
              <a:rPr lang="en-US">
                <a:latin typeface="Arial"/>
                <a:cs typeface="Calibri"/>
              </a:rPr>
              <a:t>Custom Packers are strongly associated with malware.</a:t>
            </a:r>
          </a:p>
          <a:p>
            <a:pPr lvl="1">
              <a:buClr>
                <a:srgbClr val="FFFFFF"/>
              </a:buClr>
            </a:pPr>
            <a:r>
              <a:rPr lang="en-US" sz="1800">
                <a:latin typeface="Arial"/>
                <a:cs typeface="Calibri"/>
              </a:rPr>
              <a:t>If a file is packed with a custom packer, it is most likely malware.</a:t>
            </a:r>
          </a:p>
        </p:txBody>
      </p:sp>
    </p:spTree>
    <p:extLst>
      <p:ext uri="{BB962C8B-B14F-4D97-AF65-F5344CB8AC3E}">
        <p14:creationId xmlns:p14="http://schemas.microsoft.com/office/powerpoint/2010/main" val="4765897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E931CA0A-5EC7-42E7-AC0C-A2BF508321BC}"/>
              </a:ext>
            </a:extLst>
          </p:cNvPr>
          <p:cNvPicPr>
            <a:picLocks noChangeAspect="1"/>
          </p:cNvPicPr>
          <p:nvPr/>
        </p:nvPicPr>
        <p:blipFill>
          <a:blip r:embed="rId2"/>
          <a:stretch>
            <a:fillRect/>
          </a:stretch>
        </p:blipFill>
        <p:spPr>
          <a:xfrm>
            <a:off x="228677" y="1665833"/>
            <a:ext cx="11799348" cy="3944391"/>
          </a:xfrm>
          <a:prstGeom prst="rect">
            <a:avLst/>
          </a:prstGeom>
        </p:spPr>
      </p:pic>
      <p:sp>
        <p:nvSpPr>
          <p:cNvPr id="2" name="TextBox 1">
            <a:extLst>
              <a:ext uri="{FF2B5EF4-FFF2-40B4-BE49-F238E27FC236}">
                <a16:creationId xmlns:a16="http://schemas.microsoft.com/office/drawing/2014/main" id="{4327C0D3-F5E2-4A3B-9F05-677C076B9D09}"/>
              </a:ext>
            </a:extLst>
          </p:cNvPr>
          <p:cNvSpPr txBox="1"/>
          <p:nvPr/>
        </p:nvSpPr>
        <p:spPr>
          <a:xfrm>
            <a:off x="698938" y="1019503"/>
            <a:ext cx="6806762"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dirty="0"/>
              <a:t>RAIR Analyzer with </a:t>
            </a:r>
            <a:r>
              <a:rPr lang="en-US" sz="3600" dirty="0" err="1"/>
              <a:t>Smokeloader</a:t>
            </a:r>
            <a:endParaRPr lang="en-US" sz="3600" dirty="0"/>
          </a:p>
        </p:txBody>
      </p:sp>
    </p:spTree>
    <p:extLst>
      <p:ext uri="{BB962C8B-B14F-4D97-AF65-F5344CB8AC3E}">
        <p14:creationId xmlns:p14="http://schemas.microsoft.com/office/powerpoint/2010/main" val="31082136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BC257EBF-91E8-4382-B7BB-B2683E6BD696}"/>
              </a:ext>
            </a:extLst>
          </p:cNvPr>
          <p:cNvPicPr>
            <a:picLocks noChangeAspect="1"/>
          </p:cNvPicPr>
          <p:nvPr/>
        </p:nvPicPr>
        <p:blipFill>
          <a:blip r:embed="rId2"/>
          <a:stretch>
            <a:fillRect/>
          </a:stretch>
        </p:blipFill>
        <p:spPr>
          <a:xfrm>
            <a:off x="305580" y="1868182"/>
            <a:ext cx="11638513" cy="4398390"/>
          </a:xfrm>
          <a:prstGeom prst="rect">
            <a:avLst/>
          </a:prstGeom>
        </p:spPr>
      </p:pic>
      <p:sp>
        <p:nvSpPr>
          <p:cNvPr id="2" name="TextBox 1">
            <a:extLst>
              <a:ext uri="{FF2B5EF4-FFF2-40B4-BE49-F238E27FC236}">
                <a16:creationId xmlns:a16="http://schemas.microsoft.com/office/drawing/2014/main" id="{FAF6F05B-E661-4D12-BA09-AFD58B4CF1D5}"/>
              </a:ext>
            </a:extLst>
          </p:cNvPr>
          <p:cNvSpPr txBox="1"/>
          <p:nvPr/>
        </p:nvSpPr>
        <p:spPr>
          <a:xfrm>
            <a:off x="278524" y="814552"/>
            <a:ext cx="6265151"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dirty="0"/>
              <a:t>RAIR Analyzer with </a:t>
            </a:r>
            <a:r>
              <a:rPr lang="en-US" sz="3600" dirty="0" err="1"/>
              <a:t>XTremeRAT</a:t>
            </a:r>
            <a:endParaRPr lang="en-US" sz="3600" dirty="0"/>
          </a:p>
        </p:txBody>
      </p:sp>
    </p:spTree>
    <p:extLst>
      <p:ext uri="{BB962C8B-B14F-4D97-AF65-F5344CB8AC3E}">
        <p14:creationId xmlns:p14="http://schemas.microsoft.com/office/powerpoint/2010/main" val="304083663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FDC77D08DDF6743BD99E8774A360AB2" ma:contentTypeVersion="8" ma:contentTypeDescription="Create a new document." ma:contentTypeScope="" ma:versionID="c3254b9714cc4bda48eb10e027f0b544">
  <xsd:schema xmlns:xsd="http://www.w3.org/2001/XMLSchema" xmlns:xs="http://www.w3.org/2001/XMLSchema" xmlns:p="http://schemas.microsoft.com/office/2006/metadata/properties" xmlns:ns2="b87a6222-57a7-4658-b5d6-d7ab74f4daef" targetNamespace="http://schemas.microsoft.com/office/2006/metadata/properties" ma:root="true" ma:fieldsID="899ab5bd903d29ba064ad9b2ec64aa7a" ns2:_="">
    <xsd:import namespace="b87a6222-57a7-4658-b5d6-d7ab74f4daef"/>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87a6222-57a7-4658-b5d6-d7ab74f4dae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MediaLengthInSeconds" ma:index="15" nillable="true" ma:displayName="Length (seconds)"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67DE978B-8B8F-49F2-8DBC-D0C710C498B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87a6222-57a7-4658-b5d6-d7ab74f4dae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2F65E02B-6EC5-4F86-B53C-5E81A56144DC}">
  <ds:schemaRefs>
    <ds:schemaRef ds:uri="http://schemas.microsoft.com/sharepoint/v3/contenttype/forms"/>
  </ds:schemaRefs>
</ds:datastoreItem>
</file>

<file path=customXml/itemProps3.xml><?xml version="1.0" encoding="utf-8"?>
<ds:datastoreItem xmlns:ds="http://schemas.openxmlformats.org/officeDocument/2006/customXml" ds:itemID="{B34D4CC0-CE7C-495A-8A26-E462CA0610F4}">
  <ds:schemaRefs>
    <ds:schemaRef ds:uri="http://purl.org/dc/elements/1.1/"/>
    <ds:schemaRef ds:uri="http://purl.org/dc/terms/"/>
    <ds:schemaRef ds:uri="http://www.w3.org/XML/1998/namespace"/>
    <ds:schemaRef ds:uri="http://schemas.microsoft.com/office/infopath/2007/PartnerControls"/>
    <ds:schemaRef ds:uri="http://schemas.microsoft.com/office/2006/documentManagement/types"/>
    <ds:schemaRef ds:uri="b08840b0-cf6f-4d12-b391-eb58e8e9c378"/>
    <ds:schemaRef ds:uri="http://schemas.microsoft.com/office/2006/metadata/properties"/>
    <ds:schemaRef ds:uri="http://purl.org/dc/dcmitype/"/>
    <ds:schemaRef ds:uri="http://schemas.openxmlformats.org/package/2006/metadata/core-properties"/>
  </ds:schemaRefs>
</ds:datastoreItem>
</file>

<file path=docProps/app.xml><?xml version="1.0" encoding="utf-8"?>
<Properties xmlns="http://schemas.openxmlformats.org/officeDocument/2006/extended-properties" xmlns:vt="http://schemas.openxmlformats.org/officeDocument/2006/docPropsVTypes">
  <Template>TF00001243</Template>
  <TotalTime>162</TotalTime>
  <Words>1288</Words>
  <Application>Microsoft Office PowerPoint</Application>
  <PresentationFormat>Widescreen</PresentationFormat>
  <Paragraphs>151</Paragraphs>
  <Slides>21</Slides>
  <Notes>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21</vt:i4>
      </vt:variant>
    </vt:vector>
  </HeadingPairs>
  <TitlesOfParts>
    <vt:vector size="28" baseType="lpstr">
      <vt:lpstr>Arial</vt:lpstr>
      <vt:lpstr>Calibri</vt:lpstr>
      <vt:lpstr>Calibri Light</vt:lpstr>
      <vt:lpstr>Cambria Math</vt:lpstr>
      <vt:lpstr>Consolas</vt:lpstr>
      <vt:lpstr>Courier New</vt:lpstr>
      <vt:lpstr>Celestial</vt:lpstr>
      <vt:lpstr>PowerPoint Presentation</vt:lpstr>
      <vt:lpstr>Advanced Memory Analysis Lab detecting Packed Malware</vt:lpstr>
      <vt:lpstr>LEARNING OBJECTIVES </vt:lpstr>
      <vt:lpstr>What is Packed Malware?</vt:lpstr>
      <vt:lpstr>Packing Process</vt:lpstr>
      <vt:lpstr>PowerPoint Presentation</vt:lpstr>
      <vt:lpstr>Packing Process</vt:lpstr>
      <vt:lpstr>PowerPoint Presentation</vt:lpstr>
      <vt:lpstr>PowerPoint Presentation</vt:lpstr>
      <vt:lpstr>Using Yara on Memory Dumps</vt:lpstr>
      <vt:lpstr>HOW YAra CAN BE USED TO DETECT PACKED MALWARE</vt:lpstr>
      <vt:lpstr>Yara example</vt:lpstr>
      <vt:lpstr>PowerPoint Presentation</vt:lpstr>
      <vt:lpstr>PowerPoint Presentation</vt:lpstr>
      <vt:lpstr>What is Shannon Entropy?</vt:lpstr>
      <vt:lpstr>Entropy histogram</vt:lpstr>
      <vt:lpstr>PowerPoint Presentation</vt:lpstr>
      <vt:lpstr>PowerPoint Presentation</vt:lpstr>
      <vt:lpstr>LEARNING OBJECTIVES </vt:lpstr>
      <vt:lpstr>QUESTIONS?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Owner</dc:creator>
  <cp:lastModifiedBy>Michael Lester</cp:lastModifiedBy>
  <cp:revision>126</cp:revision>
  <dcterms:created xsi:type="dcterms:W3CDTF">2020-10-30T05:01:27Z</dcterms:created>
  <dcterms:modified xsi:type="dcterms:W3CDTF">2021-08-18T17:52:48Z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0x010100BFDC77D08DDF6743BD99E8774A360AB2</vt:lpwstr>
  </property>
</Properties>
</file>